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72" r:id="rId7"/>
    <p:sldId id="262" r:id="rId8"/>
    <p:sldId id="263" r:id="rId9"/>
    <p:sldId id="273" r:id="rId10"/>
    <p:sldId id="264" r:id="rId11"/>
    <p:sldId id="275" r:id="rId12"/>
    <p:sldId id="276" r:id="rId13"/>
    <p:sldId id="277" r:id="rId14"/>
    <p:sldId id="278" r:id="rId15"/>
    <p:sldId id="265" r:id="rId16"/>
    <p:sldId id="266" r:id="rId17"/>
    <p:sldId id="267" r:id="rId18"/>
    <p:sldId id="281" r:id="rId19"/>
    <p:sldId id="282" r:id="rId20"/>
    <p:sldId id="269" r:id="rId21"/>
    <p:sldId id="27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이상미" initials="이상미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 autoAdjust="0"/>
    <p:restoredTop sz="96966"/>
  </p:normalViewPr>
  <p:slideViewPr>
    <p:cSldViewPr snapToGrid="0">
      <p:cViewPr varScale="1">
        <p:scale>
          <a:sx n="116" d="100"/>
          <a:sy n="116" d="100"/>
        </p:scale>
        <p:origin x="208" y="352"/>
      </p:cViewPr>
      <p:guideLst>
        <p:guide orient="horz" pos="215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13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29C2FE4-BCE3-499A-94F1-0C70F522C82A}" type="datetime1">
              <a:rPr lang="ko-KR" altLang="en-US"/>
              <a:pPr lvl="0">
                <a:defRPr/>
              </a:pPr>
              <a:t>2021. 11. 5.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404318E-E0DF-4E33-9197-B9AC05EC39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5F404BD-12BE-4405-B33B-2CF26E012D6A}" type="datetime1">
              <a:rPr lang="ko-KR" altLang="en-US"/>
              <a:pPr lvl="0">
                <a:defRPr/>
              </a:pPr>
              <a:t>2021. 11. 5.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187C8EE-35EC-4C2B-A07D-926B256BB27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4</a:t>
            </a:r>
            <a:r>
              <a:rPr lang="ko-KR" altLang="en-US" dirty="0"/>
              <a:t>조 메뉴 추천 프로그램에서 요구사항 명세서 발표를 맡게 된 </a:t>
            </a:r>
            <a:r>
              <a:rPr lang="ko-KR" altLang="en-US" dirty="0" err="1"/>
              <a:t>조영문입니다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9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중요한 음식 관련 시나리오입니다</a:t>
            </a:r>
            <a:r>
              <a:rPr lang="en-US" altLang="ko-KR" dirty="0"/>
              <a:t>.</a:t>
            </a:r>
            <a:r>
              <a:rPr lang="ko-KR" altLang="en-US" dirty="0"/>
              <a:t> 먼저 음식 추천 </a:t>
            </a:r>
            <a:r>
              <a:rPr lang="ko-KR" altLang="en-US" dirty="0" err="1"/>
              <a:t>유스케이스는</a:t>
            </a:r>
            <a:r>
              <a:rPr lang="ko-KR" altLang="en-US" dirty="0"/>
              <a:t> 굉장히 간단한 구조입니다</a:t>
            </a:r>
            <a:r>
              <a:rPr lang="en-US" altLang="ko-KR" dirty="0"/>
              <a:t>.</a:t>
            </a:r>
            <a:r>
              <a:rPr lang="ko-KR" altLang="en-US" dirty="0"/>
              <a:t> 간단한 예로 설명을 드리겠습니다</a:t>
            </a:r>
            <a:r>
              <a:rPr lang="en-US" altLang="ko-KR" dirty="0"/>
              <a:t>.</a:t>
            </a:r>
            <a:r>
              <a:rPr lang="ko-KR" altLang="en-US" dirty="0"/>
              <a:t> 먼저 저는 양식을 먹고 싶습니다</a:t>
            </a:r>
            <a:r>
              <a:rPr lang="en-US" altLang="ko-KR" dirty="0"/>
              <a:t>.</a:t>
            </a:r>
            <a:r>
              <a:rPr lang="ko-KR" altLang="en-US" dirty="0"/>
              <a:t> 그래서 양식이라는 </a:t>
            </a:r>
            <a:r>
              <a:rPr lang="ko-KR" altLang="en-US" dirty="0" err="1"/>
              <a:t>대분류를</a:t>
            </a:r>
            <a:r>
              <a:rPr lang="ko-KR" altLang="en-US" dirty="0"/>
              <a:t> 고릅니다</a:t>
            </a:r>
            <a:r>
              <a:rPr lang="en-US" altLang="ko-KR" dirty="0"/>
              <a:t>.</a:t>
            </a:r>
            <a:r>
              <a:rPr lang="ko-KR" altLang="en-US" dirty="0"/>
              <a:t> 근데 양식중에서도 특히 면을 먹고 싶어 중분류에는 면을 고릅니다</a:t>
            </a:r>
            <a:r>
              <a:rPr lang="en-US" altLang="ko-KR" dirty="0"/>
              <a:t>.</a:t>
            </a:r>
            <a:r>
              <a:rPr lang="ko-KR" altLang="en-US" dirty="0"/>
              <a:t> 그리고 랜덤 다이스를 고르니 알리오 </a:t>
            </a:r>
            <a:r>
              <a:rPr lang="ko-KR" altLang="en-US" dirty="0" err="1"/>
              <a:t>올리오가</a:t>
            </a:r>
            <a:r>
              <a:rPr lang="ko-KR" altLang="en-US" dirty="0"/>
              <a:t> 나왔습니다</a:t>
            </a:r>
            <a:r>
              <a:rPr lang="en-US" altLang="ko-KR" dirty="0"/>
              <a:t>.</a:t>
            </a:r>
            <a:r>
              <a:rPr lang="ko-KR" altLang="en-US" dirty="0"/>
              <a:t> 오늘의 메뉴는 알리오 </a:t>
            </a:r>
            <a:r>
              <a:rPr lang="ko-KR" altLang="en-US" dirty="0" err="1"/>
              <a:t>올리고가</a:t>
            </a:r>
            <a:r>
              <a:rPr lang="ko-KR" altLang="en-US" dirty="0"/>
              <a:t> 좋을 꺼 같습니다</a:t>
            </a:r>
            <a:r>
              <a:rPr lang="en-US" altLang="ko-KR" dirty="0"/>
              <a:t>.</a:t>
            </a:r>
            <a:r>
              <a:rPr lang="ko-KR" altLang="en-US" dirty="0"/>
              <a:t> 이렇게 결과가 나오게 됩니다</a:t>
            </a:r>
            <a:r>
              <a:rPr lang="en-US" altLang="ko-KR" dirty="0"/>
              <a:t>.</a:t>
            </a:r>
            <a:r>
              <a:rPr lang="ko-KR" altLang="en-US" dirty="0"/>
              <a:t> 하지만 양식을 먹고 싶은데 면도 먹고 싶고 밥도 먹고 싶으면 그냥 </a:t>
            </a:r>
            <a:r>
              <a:rPr lang="ko-KR" altLang="en-US" dirty="0" err="1"/>
              <a:t>양식이란느</a:t>
            </a:r>
            <a:r>
              <a:rPr lang="ko-KR" altLang="en-US" dirty="0"/>
              <a:t> </a:t>
            </a:r>
            <a:r>
              <a:rPr lang="ko-KR" altLang="en-US" dirty="0" err="1"/>
              <a:t>대분류</a:t>
            </a:r>
            <a:r>
              <a:rPr lang="ko-KR" altLang="en-US" dirty="0"/>
              <a:t> 하나로 랜덤 다이스를 돌리면 됩니다</a:t>
            </a:r>
            <a:r>
              <a:rPr lang="en-US" altLang="ko-KR" dirty="0"/>
              <a:t>.</a:t>
            </a:r>
            <a:r>
              <a:rPr lang="ko-KR" altLang="en-US" dirty="0"/>
              <a:t> 음식 종류 찾기 </a:t>
            </a:r>
            <a:r>
              <a:rPr lang="ko-KR" altLang="en-US" dirty="0" err="1"/>
              <a:t>유스케이스도</a:t>
            </a:r>
            <a:r>
              <a:rPr lang="ko-KR" altLang="en-US" dirty="0"/>
              <a:t> 매우 비슷합니다</a:t>
            </a:r>
            <a:r>
              <a:rPr lang="en-US" altLang="ko-KR" dirty="0"/>
              <a:t>.</a:t>
            </a:r>
            <a:r>
              <a:rPr lang="ko-KR" altLang="en-US" dirty="0"/>
              <a:t> 양식 중에 그 파스타가 너무 </a:t>
            </a:r>
            <a:r>
              <a:rPr lang="ko-KR" altLang="en-US" dirty="0" err="1"/>
              <a:t>먹고싶은데</a:t>
            </a:r>
            <a:r>
              <a:rPr lang="ko-KR" altLang="en-US" dirty="0"/>
              <a:t> 이름이 기억이 </a:t>
            </a:r>
            <a:r>
              <a:rPr lang="ko-KR" altLang="en-US" dirty="0" err="1"/>
              <a:t>안납니다</a:t>
            </a:r>
            <a:r>
              <a:rPr lang="en-US" altLang="ko-KR" dirty="0"/>
              <a:t>.</a:t>
            </a:r>
            <a:r>
              <a:rPr lang="ko-KR" altLang="en-US" dirty="0"/>
              <a:t> 그럼</a:t>
            </a:r>
            <a:r>
              <a:rPr lang="en-US" altLang="ko-KR" dirty="0"/>
              <a:t>,,</a:t>
            </a:r>
            <a:r>
              <a:rPr lang="ko-KR" altLang="en-US" dirty="0"/>
              <a:t> 계속 고민만 하다가 시간만 까먹죠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그럴때</a:t>
            </a:r>
            <a:r>
              <a:rPr lang="ko-KR" altLang="en-US" dirty="0"/>
              <a:t> 그냥 </a:t>
            </a:r>
            <a:r>
              <a:rPr lang="ko-KR" altLang="en-US" dirty="0" err="1"/>
              <a:t>대분류에</a:t>
            </a:r>
            <a:r>
              <a:rPr lang="ko-KR" altLang="en-US" dirty="0"/>
              <a:t> 양식을 클릭하고 </a:t>
            </a:r>
            <a:r>
              <a:rPr lang="ko-KR" altLang="en-US" dirty="0" err="1"/>
              <a:t>그중에</a:t>
            </a:r>
            <a:r>
              <a:rPr lang="ko-KR" altLang="en-US" dirty="0"/>
              <a:t> 면 종류를 고릅니다</a:t>
            </a:r>
            <a:r>
              <a:rPr lang="en-US" altLang="ko-KR" dirty="0"/>
              <a:t>.</a:t>
            </a:r>
            <a:r>
              <a:rPr lang="ko-KR" altLang="en-US" dirty="0"/>
              <a:t> 그럼 양식 </a:t>
            </a:r>
            <a:r>
              <a:rPr lang="ko-KR" altLang="en-US" dirty="0" err="1"/>
              <a:t>면종류</a:t>
            </a:r>
            <a:r>
              <a:rPr lang="ko-KR" altLang="en-US" dirty="0"/>
              <a:t> 목록이 뜹니다</a:t>
            </a:r>
            <a:r>
              <a:rPr lang="en-US" altLang="ko-KR" dirty="0"/>
              <a:t>.</a:t>
            </a:r>
            <a:r>
              <a:rPr lang="ko-KR" altLang="en-US" dirty="0"/>
              <a:t> 아 제가 먹고 싶었던 면은 </a:t>
            </a:r>
            <a:r>
              <a:rPr lang="ko-KR" altLang="en-US" dirty="0" err="1"/>
              <a:t>투움바</a:t>
            </a:r>
            <a:r>
              <a:rPr lang="ko-KR" altLang="en-US" dirty="0"/>
              <a:t> </a:t>
            </a:r>
            <a:r>
              <a:rPr lang="ko-KR" altLang="en-US" dirty="0" err="1"/>
              <a:t>파스타였나봅니다</a:t>
            </a:r>
            <a:r>
              <a:rPr lang="en-US" altLang="ko-KR" dirty="0"/>
              <a:t>.</a:t>
            </a:r>
            <a:r>
              <a:rPr lang="ko-KR" altLang="en-US" dirty="0"/>
              <a:t> 이렇게 진행이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94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관련 시나리오는 너무 다들 아시고 당연합니다</a:t>
            </a:r>
            <a:r>
              <a:rPr lang="en-US" altLang="ko-KR" dirty="0"/>
              <a:t>.</a:t>
            </a:r>
            <a:r>
              <a:rPr lang="ko-KR" altLang="en-US" dirty="0"/>
              <a:t> 게시판을 회원만이 </a:t>
            </a:r>
            <a:r>
              <a:rPr lang="ko-KR" altLang="en-US" dirty="0" err="1"/>
              <a:t>작성할수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수정할수있고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96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당연히 삭제도 가능합니다</a:t>
            </a:r>
            <a:r>
              <a:rPr lang="en-US" altLang="ko-KR" dirty="0"/>
              <a:t>.</a:t>
            </a:r>
            <a:r>
              <a:rPr lang="ko-KR" altLang="en-US" dirty="0"/>
              <a:t> 또한 검색도 가능하죠 검색에서 </a:t>
            </a:r>
            <a:r>
              <a:rPr lang="ko-KR" altLang="en-US" dirty="0" err="1"/>
              <a:t>다른점이</a:t>
            </a:r>
            <a:r>
              <a:rPr lang="ko-KR" altLang="en-US" dirty="0"/>
              <a:t> 있다면 먼저 </a:t>
            </a:r>
            <a:r>
              <a:rPr lang="ko-KR" altLang="en-US" dirty="0" err="1"/>
              <a:t>분류르</a:t>
            </a:r>
            <a:r>
              <a:rPr lang="ko-KR" altLang="en-US" dirty="0"/>
              <a:t> 정해서 검색할 </a:t>
            </a:r>
            <a:r>
              <a:rPr lang="ko-KR" altLang="en-US" dirty="0" err="1"/>
              <a:t>수잇습니다</a:t>
            </a:r>
            <a:r>
              <a:rPr lang="en-US" altLang="ko-KR" dirty="0"/>
              <a:t>.</a:t>
            </a:r>
            <a:r>
              <a:rPr lang="ko-KR" altLang="en-US" dirty="0"/>
              <a:t> 글의 작성자 이름</a:t>
            </a:r>
            <a:r>
              <a:rPr lang="en-US" altLang="ko-KR" dirty="0"/>
              <a:t>,</a:t>
            </a:r>
            <a:r>
              <a:rPr lang="ko-KR" altLang="en-US" dirty="0"/>
              <a:t> 글의 내용</a:t>
            </a:r>
            <a:r>
              <a:rPr lang="en-US" altLang="ko-KR" dirty="0"/>
              <a:t>,</a:t>
            </a:r>
            <a:r>
              <a:rPr lang="ko-KR" altLang="en-US" dirty="0"/>
              <a:t> 또는 음식점 </a:t>
            </a:r>
            <a:r>
              <a:rPr lang="ko-KR" altLang="en-US" dirty="0" err="1"/>
              <a:t>정보등으로</a:t>
            </a:r>
            <a:r>
              <a:rPr lang="ko-KR" altLang="en-US" dirty="0"/>
              <a:t> 분류를 정하고 </a:t>
            </a:r>
            <a:r>
              <a:rPr lang="ko-KR" altLang="en-US" dirty="0" err="1"/>
              <a:t>검색할ㅇ</a:t>
            </a:r>
            <a:r>
              <a:rPr lang="ko-KR" altLang="en-US" dirty="0"/>
              <a:t> 수 </a:t>
            </a:r>
            <a:r>
              <a:rPr lang="ko-KR" altLang="en-US" dirty="0" err="1"/>
              <a:t>있습니다ㅏ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816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즐겨찾기</a:t>
            </a:r>
            <a:r>
              <a:rPr lang="ko-KR" altLang="en-US" dirty="0"/>
              <a:t> 또한 다들 아시다시피 </a:t>
            </a:r>
            <a:r>
              <a:rPr lang="ko-KR" altLang="en-US" dirty="0" err="1"/>
              <a:t>즐겨찾기를</a:t>
            </a:r>
            <a:r>
              <a:rPr lang="ko-KR" altLang="en-US" dirty="0"/>
              <a:t> </a:t>
            </a:r>
            <a:r>
              <a:rPr lang="ko-KR" altLang="en-US" dirty="0" err="1"/>
              <a:t>추가할수있고</a:t>
            </a:r>
            <a:r>
              <a:rPr lang="ko-KR" altLang="en-US" dirty="0"/>
              <a:t> </a:t>
            </a:r>
            <a:r>
              <a:rPr lang="ko-KR" altLang="en-US" dirty="0" err="1"/>
              <a:t>삭제할수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원하는 음식을 </a:t>
            </a:r>
            <a:r>
              <a:rPr lang="ko-KR" altLang="en-US" dirty="0" err="1"/>
              <a:t>골랏다면</a:t>
            </a:r>
            <a:r>
              <a:rPr lang="ko-KR" altLang="en-US" dirty="0"/>
              <a:t> 음식점을 </a:t>
            </a:r>
            <a:r>
              <a:rPr lang="ko-KR" altLang="en-US" dirty="0" err="1"/>
              <a:t>찾아야겠죠</a:t>
            </a:r>
            <a:r>
              <a:rPr lang="en-US" altLang="ko-KR" dirty="0"/>
              <a:t>?</a:t>
            </a:r>
            <a:r>
              <a:rPr lang="ko-KR" altLang="en-US" dirty="0"/>
              <a:t>랜덤 다이스에서 음식이 나오면 음식점 찾기 버튼을 누르면 음식점 목록이 뜨게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02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496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설명했다 기능들의 목록입니다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68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인터페이스는 그림이</a:t>
            </a:r>
            <a:r>
              <a:rPr lang="en-US" altLang="ko-KR" dirty="0"/>
              <a:t>..</a:t>
            </a:r>
            <a:r>
              <a:rPr lang="ko-KR" altLang="en-US" dirty="0"/>
              <a:t> 로그인화면은 동의대 도어 로그인화면과 흡사하지만</a:t>
            </a:r>
            <a:r>
              <a:rPr lang="en-US" altLang="ko-KR" dirty="0"/>
              <a:t>,</a:t>
            </a:r>
            <a:r>
              <a:rPr lang="ko-KR" altLang="en-US" dirty="0"/>
              <a:t> 하단에 비회원로그인버튼이 </a:t>
            </a:r>
            <a:r>
              <a:rPr lang="ko-KR" altLang="en-US" dirty="0" err="1"/>
              <a:t>하나더</a:t>
            </a:r>
            <a:r>
              <a:rPr lang="ko-KR" altLang="en-US" dirty="0"/>
              <a:t> 있다고 </a:t>
            </a:r>
            <a:r>
              <a:rPr lang="ko-KR" altLang="en-US" dirty="0" err="1"/>
              <a:t>생각하시면됩니다</a:t>
            </a:r>
            <a:r>
              <a:rPr lang="en-US" altLang="ko-KR" dirty="0"/>
              <a:t>.</a:t>
            </a:r>
            <a:r>
              <a:rPr lang="ko-KR" altLang="en-US" dirty="0"/>
              <a:t> 그리고 </a:t>
            </a:r>
            <a:r>
              <a:rPr lang="ko-KR" altLang="en-US" dirty="0" err="1"/>
              <a:t>메뉴추천은</a:t>
            </a:r>
            <a:r>
              <a:rPr lang="ko-KR" altLang="en-US" dirty="0"/>
              <a:t> 아까 </a:t>
            </a:r>
            <a:r>
              <a:rPr lang="ko-KR" altLang="en-US" dirty="0" err="1"/>
              <a:t>말씀드렷다시피</a:t>
            </a:r>
            <a:r>
              <a:rPr lang="ko-KR" altLang="en-US" dirty="0"/>
              <a:t> </a:t>
            </a:r>
            <a:r>
              <a:rPr lang="ko-KR" altLang="en-US" dirty="0" err="1"/>
              <a:t>대분류과</a:t>
            </a:r>
            <a:r>
              <a:rPr lang="ko-KR" altLang="en-US" dirty="0"/>
              <a:t> </a:t>
            </a:r>
            <a:r>
              <a:rPr lang="ko-KR" altLang="en-US" dirty="0" err="1"/>
              <a:t>중분규로</a:t>
            </a:r>
            <a:r>
              <a:rPr lang="ko-KR" altLang="en-US" dirty="0"/>
              <a:t> 선택하여 소분류를 추천하는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화면이 출력되는 목록입니다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음식 종류 검색은 추천과 다른 </a:t>
            </a:r>
            <a:r>
              <a:rPr lang="ko-KR" altLang="en-US" dirty="0" err="1"/>
              <a:t>유아이를</a:t>
            </a:r>
            <a:r>
              <a:rPr lang="ko-KR" altLang="en-US" dirty="0"/>
              <a:t> 사용하여 다름을 표현했고</a:t>
            </a:r>
            <a:r>
              <a:rPr lang="en-US" altLang="ko-KR" dirty="0"/>
              <a:t>,</a:t>
            </a:r>
            <a:r>
              <a:rPr lang="ko-KR" altLang="en-US" dirty="0"/>
              <a:t> 먼저 카테고리별로 이렇게 박스형식으로 선택하여 고르고 또 옆에는 중분류도 골라 검색하는 방식으로 되어있습니다</a:t>
            </a:r>
            <a:r>
              <a:rPr lang="en-US" altLang="ko-KR" dirty="0"/>
              <a:t>.</a:t>
            </a:r>
            <a:r>
              <a:rPr lang="ko-KR" altLang="en-US" dirty="0" err="1"/>
              <a:t>ㅏ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2192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게시판은 왼쪽에 글의 종류를 </a:t>
            </a:r>
            <a:r>
              <a:rPr lang="ko-KR" altLang="en-US" dirty="0" err="1"/>
              <a:t>목록화해서</a:t>
            </a:r>
            <a:r>
              <a:rPr lang="ko-KR" altLang="en-US" dirty="0"/>
              <a:t> 나두고 중앙은 글의 목록을 띄우고 우측하단에는 글 작성을 두었습니다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즐겨찾기는</a:t>
            </a:r>
            <a:r>
              <a:rPr lang="ko-KR" altLang="en-US" dirty="0"/>
              <a:t> 자신이 </a:t>
            </a:r>
            <a:r>
              <a:rPr lang="ko-KR" altLang="en-US" dirty="0" err="1"/>
              <a:t>즐겨찾기에</a:t>
            </a:r>
            <a:r>
              <a:rPr lang="ko-KR" altLang="en-US" dirty="0"/>
              <a:t> 추가한 목록과 우측하단에는 삭제버튼을 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42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</a:t>
            </a:r>
            <a:r>
              <a:rPr lang="en-US" altLang="ko-KR" dirty="0"/>
              <a:t>3</a:t>
            </a:r>
            <a:r>
              <a:rPr lang="ko-KR" altLang="en-US" dirty="0"/>
              <a:t>가지로 나눠집니다</a:t>
            </a:r>
            <a:r>
              <a:rPr lang="en-US" altLang="ko-KR" dirty="0"/>
              <a:t>.</a:t>
            </a:r>
            <a:r>
              <a:rPr lang="ko-KR" altLang="en-US" dirty="0"/>
              <a:t> 크게 개요</a:t>
            </a:r>
            <a:r>
              <a:rPr lang="en-US" altLang="ko-KR" dirty="0"/>
              <a:t>,</a:t>
            </a:r>
            <a:r>
              <a:rPr lang="ko-KR" altLang="en-US" dirty="0"/>
              <a:t> 기능 요구사항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비기능</a:t>
            </a:r>
            <a:r>
              <a:rPr lang="ko-KR" altLang="en-US" dirty="0"/>
              <a:t> 요구사항으로 분류 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71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비기능</a:t>
            </a:r>
            <a:r>
              <a:rPr lang="ko-KR" altLang="en-US" dirty="0"/>
              <a:t> 요구사항입니다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먼저 성능 요구사항은 시간을 위주로 작성하였습니다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신뢰성 요구사항은 데이터를 어떻게 처리하고 가공할 것인지에 대해 작성했습니다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보안 요구사항은 비밀번호와 데이터 베이스 관리에 대해 서술했습니다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</a:t>
            </a:r>
            <a:r>
              <a:rPr lang="en-US" altLang="ko-KR" dirty="0"/>
              <a:t>4</a:t>
            </a:r>
            <a:r>
              <a:rPr lang="ko-KR" altLang="en-US" dirty="0"/>
              <a:t>조의 발표였습니다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55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목적을 한번 더 짚고 가겠습니다</a:t>
            </a:r>
            <a:r>
              <a:rPr lang="en-US" altLang="ko-KR" dirty="0"/>
              <a:t>.</a:t>
            </a:r>
            <a:r>
              <a:rPr lang="ko-KR" altLang="en-US" dirty="0"/>
              <a:t> 음식 추천 기능을 통해서 음식 메뉴를 빠르게 선정할 수 있도록 도움을 주는 것이 프로젝트의 가장 큰 목적입니다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1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시장 분석을 하겠습니다</a:t>
            </a:r>
            <a:r>
              <a:rPr lang="en-US" altLang="ko-KR" dirty="0"/>
              <a:t>.</a:t>
            </a:r>
            <a:r>
              <a:rPr lang="ko-KR" altLang="en-US" dirty="0"/>
              <a:t> 일단 현재 </a:t>
            </a:r>
            <a:r>
              <a:rPr lang="ko-KR" altLang="en-US" dirty="0" err="1"/>
              <a:t>출시되어있는</a:t>
            </a:r>
            <a:r>
              <a:rPr lang="ko-KR" altLang="en-US" dirty="0"/>
              <a:t> </a:t>
            </a:r>
            <a:r>
              <a:rPr lang="ko-KR" altLang="en-US" dirty="0" err="1"/>
              <a:t>메뉴추천</a:t>
            </a:r>
            <a:r>
              <a:rPr lang="ko-KR" altLang="en-US" dirty="0"/>
              <a:t> </a:t>
            </a:r>
            <a:r>
              <a:rPr lang="ko-KR" altLang="en-US" dirty="0" err="1"/>
              <a:t>어플</a:t>
            </a:r>
            <a:r>
              <a:rPr lang="ko-KR" altLang="en-US" dirty="0"/>
              <a:t> 중 가장 평이 좋고 본인이 </a:t>
            </a:r>
            <a:r>
              <a:rPr lang="ko-KR" altLang="en-US" dirty="0" err="1"/>
              <a:t>써봤을때</a:t>
            </a:r>
            <a:r>
              <a:rPr lang="ko-KR" altLang="en-US" dirty="0"/>
              <a:t> 가장 깔끔한 </a:t>
            </a:r>
            <a:r>
              <a:rPr lang="ko-KR" altLang="en-US" dirty="0" err="1"/>
              <a:t>유아이와</a:t>
            </a:r>
            <a:r>
              <a:rPr lang="ko-KR" altLang="en-US" dirty="0"/>
              <a:t> 편의성을 제공하는 </a:t>
            </a:r>
            <a:r>
              <a:rPr lang="ko-KR" altLang="en-US" dirty="0" err="1"/>
              <a:t>어플로</a:t>
            </a:r>
            <a:r>
              <a:rPr lang="ko-KR" altLang="en-US" dirty="0"/>
              <a:t> 오늘 뭐 먹지를 선택했습니다</a:t>
            </a:r>
            <a:r>
              <a:rPr lang="en-US" altLang="ko-KR" dirty="0"/>
              <a:t>.</a:t>
            </a:r>
            <a:r>
              <a:rPr lang="ko-KR" altLang="en-US" dirty="0"/>
              <a:t> 가장 눈에 띄는 것은 </a:t>
            </a:r>
            <a:r>
              <a:rPr lang="ko-KR" altLang="en-US" dirty="0" err="1"/>
              <a:t>어플의</a:t>
            </a:r>
            <a:r>
              <a:rPr lang="ko-KR" altLang="en-US" dirty="0"/>
              <a:t> 목적을 첫 화면에서 완벽히 드러내어 정체성을 확실히 하고 있습니다</a:t>
            </a:r>
            <a:r>
              <a:rPr lang="en-US" altLang="ko-KR" dirty="0"/>
              <a:t>.</a:t>
            </a:r>
            <a:r>
              <a:rPr lang="ko-KR" altLang="en-US" dirty="0"/>
              <a:t> 그리고 부가적인 재미요소까지 추가한 모습입니다</a:t>
            </a:r>
            <a:r>
              <a:rPr lang="en-US" altLang="ko-KR" dirty="0"/>
              <a:t>.</a:t>
            </a:r>
            <a:r>
              <a:rPr lang="ko-KR" altLang="en-US" dirty="0"/>
              <a:t> 오늘 </a:t>
            </a:r>
            <a:r>
              <a:rPr lang="ko-KR" altLang="en-US" dirty="0" err="1"/>
              <a:t>뭐먹지</a:t>
            </a:r>
            <a:r>
              <a:rPr lang="ko-KR" altLang="en-US" dirty="0"/>
              <a:t> </a:t>
            </a:r>
            <a:r>
              <a:rPr lang="ko-KR" altLang="en-US" dirty="0" err="1"/>
              <a:t>어플에서</a:t>
            </a:r>
            <a:r>
              <a:rPr lang="ko-KR" altLang="en-US" dirty="0"/>
              <a:t> 영감을 받아 저희도 보다 정체성을 확실히 띄는 결과물을 도출하고 싶어 </a:t>
            </a:r>
            <a:r>
              <a:rPr lang="ko-KR" altLang="en-US" dirty="0" err="1"/>
              <a:t>유아이와</a:t>
            </a:r>
            <a:r>
              <a:rPr lang="ko-KR" altLang="en-US" dirty="0"/>
              <a:t> 사용자 접근성을 </a:t>
            </a:r>
            <a:r>
              <a:rPr lang="ko-KR" altLang="en-US" dirty="0" err="1"/>
              <a:t>높일려고</a:t>
            </a:r>
            <a:r>
              <a:rPr lang="ko-KR" altLang="en-US" dirty="0"/>
              <a:t> 노력했습니다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오늘 뭐 먹지 </a:t>
            </a:r>
            <a:r>
              <a:rPr lang="ko-KR" altLang="en-US" dirty="0" err="1"/>
              <a:t>어플</a:t>
            </a:r>
            <a:r>
              <a:rPr lang="ko-KR" altLang="en-US" dirty="0"/>
              <a:t> 같은 경우는 그 용도가 오로지 음식을 랜덤으로 골라고 정해주는 목적만을 띄고 있습니다</a:t>
            </a:r>
            <a:r>
              <a:rPr lang="en-US" altLang="ko-KR" dirty="0"/>
              <a:t>.</a:t>
            </a:r>
            <a:r>
              <a:rPr lang="ko-KR" altLang="en-US" dirty="0"/>
              <a:t> 하지만 저희가 기획하고 만들고 싶은 </a:t>
            </a:r>
            <a:r>
              <a:rPr lang="ko-KR" altLang="en-US" dirty="0" err="1"/>
              <a:t>어플은</a:t>
            </a:r>
            <a:r>
              <a:rPr lang="ko-KR" altLang="en-US" dirty="0"/>
              <a:t> 그런 기능뿐 아니라 게시판을 통한 정보공유는 물론이고 자신이 좋아하는 음식점을 </a:t>
            </a:r>
            <a:r>
              <a:rPr lang="ko-KR" altLang="en-US" dirty="0" err="1"/>
              <a:t>즐겨찾기를</a:t>
            </a:r>
            <a:r>
              <a:rPr lang="ko-KR" altLang="en-US" dirty="0"/>
              <a:t> 통해 추가해 볼 수 있고</a:t>
            </a:r>
            <a:r>
              <a:rPr lang="en-US" altLang="ko-KR" dirty="0"/>
              <a:t>,</a:t>
            </a:r>
            <a:r>
              <a:rPr lang="ko-KR" altLang="en-US" dirty="0"/>
              <a:t> 음식 검색 기능을 통해 바로바로 음식을 찾을 수 있도록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다음으론</a:t>
            </a:r>
            <a:r>
              <a:rPr lang="en-US" altLang="ko-KR" dirty="0"/>
              <a:t>,</a:t>
            </a:r>
            <a:r>
              <a:rPr lang="ko-KR" altLang="en-US" dirty="0"/>
              <a:t> 기능 요구사항입니다</a:t>
            </a:r>
            <a:r>
              <a:rPr lang="en-US" altLang="ko-KR" dirty="0"/>
              <a:t>.</a:t>
            </a:r>
            <a:r>
              <a:rPr lang="ko-KR" altLang="en-US" dirty="0"/>
              <a:t> 이전에 설명 드렸듯이</a:t>
            </a:r>
            <a:r>
              <a:rPr lang="en-US" altLang="ko-KR" dirty="0"/>
              <a:t>,</a:t>
            </a:r>
            <a:r>
              <a:rPr lang="ko-KR" altLang="en-US" dirty="0"/>
              <a:t> 음식 랜덤 </a:t>
            </a:r>
            <a:r>
              <a:rPr lang="ko-KR" altLang="en-US" dirty="0" err="1"/>
              <a:t>추천뿐만</a:t>
            </a:r>
            <a:r>
              <a:rPr lang="ko-KR" altLang="en-US" dirty="0"/>
              <a:t> 아니라</a:t>
            </a:r>
            <a:r>
              <a:rPr lang="en-US" altLang="ko-KR" dirty="0"/>
              <a:t>,</a:t>
            </a:r>
            <a:r>
              <a:rPr lang="ko-KR" altLang="en-US" dirty="0"/>
              <a:t> 게시판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즐겨찾기</a:t>
            </a:r>
            <a:r>
              <a:rPr lang="en-US" altLang="ko-KR" dirty="0"/>
              <a:t>,</a:t>
            </a:r>
            <a:r>
              <a:rPr lang="ko-KR" altLang="en-US" dirty="0"/>
              <a:t> 음식 찾기</a:t>
            </a:r>
            <a:r>
              <a:rPr lang="en-US" altLang="ko-KR" dirty="0"/>
              <a:t>,</a:t>
            </a:r>
            <a:r>
              <a:rPr lang="ko-KR" altLang="en-US" dirty="0"/>
              <a:t> 음식점 정보 저장 등의 기능을 제공합니다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35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스토리입니다</a:t>
            </a:r>
            <a:r>
              <a:rPr lang="en-US" altLang="ko-KR" dirty="0"/>
              <a:t>.</a:t>
            </a:r>
            <a:r>
              <a:rPr lang="ko-KR" altLang="en-US" dirty="0"/>
              <a:t> 편의를 위해 카드를 사용하지 않고 표를 이용해 나타내었습니다</a:t>
            </a:r>
            <a:r>
              <a:rPr lang="en-US" altLang="ko-KR" dirty="0"/>
              <a:t>.</a:t>
            </a:r>
            <a:r>
              <a:rPr lang="ko-KR" altLang="en-US" dirty="0"/>
              <a:t> 프로그램은 회원과 비회원의 기능으로 나눠집니다</a:t>
            </a:r>
            <a:r>
              <a:rPr lang="en-US" altLang="ko-KR" dirty="0"/>
              <a:t>.</a:t>
            </a:r>
            <a:r>
              <a:rPr lang="ko-KR" altLang="en-US" dirty="0"/>
              <a:t> 비회원은 음식 랜덤 추천 기능과 찾기 기능만을 사용할 수 있고</a:t>
            </a:r>
            <a:r>
              <a:rPr lang="en-US" altLang="ko-KR" dirty="0"/>
              <a:t>,</a:t>
            </a:r>
            <a:r>
              <a:rPr lang="ko-KR" altLang="en-US" dirty="0"/>
              <a:t> 회원은 모든 기능을 다 사용할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1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자세한건</a:t>
            </a:r>
            <a:r>
              <a:rPr lang="ko-KR" altLang="en-US" dirty="0"/>
              <a:t> 뒤로 넘어가며 차차 설명 드리겠습니다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27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액터로는</a:t>
            </a:r>
            <a:r>
              <a:rPr lang="ko-KR" altLang="en-US" dirty="0"/>
              <a:t> 사용자</a:t>
            </a:r>
            <a:r>
              <a:rPr lang="en-US" altLang="ko-KR" dirty="0"/>
              <a:t>,</a:t>
            </a:r>
            <a:r>
              <a:rPr lang="ko-KR" altLang="en-US" dirty="0"/>
              <a:t> 관리자가 있고 </a:t>
            </a:r>
            <a:r>
              <a:rPr lang="ko-KR" altLang="en-US" dirty="0" err="1"/>
              <a:t>유스케이스는</a:t>
            </a:r>
            <a:r>
              <a:rPr lang="ko-KR" altLang="en-US" dirty="0"/>
              <a:t> 총 </a:t>
            </a:r>
            <a:r>
              <a:rPr lang="en-US" altLang="ko-KR" dirty="0"/>
              <a:t>9</a:t>
            </a:r>
            <a:r>
              <a:rPr lang="ko-KR" altLang="en-US" dirty="0"/>
              <a:t>개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87C8EE-35EC-4C2B-A07D-926B256BB277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9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6CDEBE6-7C1C-4FD7-B145-31C96BF00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1939" y="389996"/>
            <a:ext cx="2590271" cy="17266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>
                <a:solidFill>
                  <a:schemeClr val="bg1">
                    <a:alpha val="8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부제를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4D824DDE-B56C-476B-A0EA-3B02BFF073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1938" y="2838654"/>
            <a:ext cx="2590271" cy="1726671"/>
          </a:xfrm>
          <a:prstGeom prst="rect">
            <a:avLst/>
          </a:prstGeom>
        </p:spPr>
        <p:txBody>
          <a:bodyPr/>
          <a:lstStyle>
            <a:lvl1pPr marL="0" indent="0" algn="dist">
              <a:lnSpc>
                <a:spcPct val="120000"/>
              </a:lnSpc>
              <a:buNone/>
              <a:defRPr sz="3600">
                <a:solidFill>
                  <a:schemeClr val="bg1">
                    <a:alpha val="8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제목을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ABC8FA-DF3F-4680-B4DC-AC74DD4256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31AF17-623E-40E7-913A-AFDE9287FCBF}"/>
              </a:ext>
            </a:extLst>
          </p:cNvPr>
          <p:cNvSpPr/>
          <p:nvPr userDrawn="1"/>
        </p:nvSpPr>
        <p:spPr>
          <a:xfrm>
            <a:off x="1" y="0"/>
            <a:ext cx="186537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F59560-EFD8-4B68-8951-29FABD6AED0C}"/>
              </a:ext>
            </a:extLst>
          </p:cNvPr>
          <p:cNvCxnSpPr/>
          <p:nvPr userDrawn="1"/>
        </p:nvCxnSpPr>
        <p:spPr>
          <a:xfrm>
            <a:off x="2755392" y="804672"/>
            <a:ext cx="8851392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BDFC4EA-FE9C-4FC0-A198-DE3CF80F7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867545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4F3DCD-02C3-4E89-94FE-C2AD89F81035}"/>
              </a:ext>
            </a:extLst>
          </p:cNvPr>
          <p:cNvSpPr/>
          <p:nvPr userDrawn="1"/>
        </p:nvSpPr>
        <p:spPr>
          <a:xfrm>
            <a:off x="2222500" y="1401097"/>
            <a:ext cx="3049672" cy="49138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762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CA86295C-2F09-42C2-A743-51C9F7C3E43E}"/>
              </a:ext>
            </a:extLst>
          </p:cNvPr>
          <p:cNvSpPr/>
          <p:nvPr userDrawn="1"/>
        </p:nvSpPr>
        <p:spPr>
          <a:xfrm>
            <a:off x="3131879" y="1412248"/>
            <a:ext cx="1241317" cy="617274"/>
          </a:xfrm>
          <a:custGeom>
            <a:avLst/>
            <a:gdLst>
              <a:gd name="connsiteX0" fmla="*/ 0 w 1838828"/>
              <a:gd name="connsiteY0" fmla="*/ 0 h 914400"/>
              <a:gd name="connsiteX1" fmla="*/ 1838828 w 1838828"/>
              <a:gd name="connsiteY1" fmla="*/ 0 h 914400"/>
              <a:gd name="connsiteX2" fmla="*/ 1820700 w 1838828"/>
              <a:gd name="connsiteY2" fmla="*/ 179831 h 914400"/>
              <a:gd name="connsiteX3" fmla="*/ 919414 w 1838828"/>
              <a:gd name="connsiteY3" fmla="*/ 914400 h 914400"/>
              <a:gd name="connsiteX4" fmla="*/ 18129 w 1838828"/>
              <a:gd name="connsiteY4" fmla="*/ 17983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828" h="914400">
                <a:moveTo>
                  <a:pt x="0" y="0"/>
                </a:moveTo>
                <a:lnTo>
                  <a:pt x="1838828" y="0"/>
                </a:lnTo>
                <a:lnTo>
                  <a:pt x="1820700" y="179831"/>
                </a:lnTo>
                <a:cubicBezTo>
                  <a:pt x="1734915" y="599049"/>
                  <a:pt x="1363992" y="914400"/>
                  <a:pt x="919414" y="914400"/>
                </a:cubicBezTo>
                <a:cubicBezTo>
                  <a:pt x="474836" y="914400"/>
                  <a:pt x="103913" y="599049"/>
                  <a:pt x="18129" y="1798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897A7-B098-4326-89CC-A4BBEFDDE308}"/>
              </a:ext>
            </a:extLst>
          </p:cNvPr>
          <p:cNvSpPr txBox="1"/>
          <p:nvPr userDrawn="1"/>
        </p:nvSpPr>
        <p:spPr>
          <a:xfrm>
            <a:off x="3544396" y="1401097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en-US" altLang="ko-KR" sz="3200" kern="1200" dirty="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rPr>
              <a:t>1</a:t>
            </a:r>
            <a:endParaRPr lang="ko-KR" altLang="en-US" sz="3200" kern="1200" dirty="0">
              <a:solidFill>
                <a:srgbClr val="00206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62E3B05-9956-4304-B986-4B9FCFFFB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373" y="2364337"/>
            <a:ext cx="2701925" cy="9961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 spc="-150">
                <a:solidFill>
                  <a:srgbClr val="002060"/>
                </a:solidFill>
                <a:latin typeface="나눔명조 bold" panose="02020603020101020101" pitchFamily="18" charset="-127"/>
                <a:ea typeface="나눔명조 bold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매주 수요일</a:t>
            </a:r>
            <a:endParaRPr lang="en-US" altLang="ko-KR" dirty="0"/>
          </a:p>
          <a:p>
            <a:pPr lvl="0"/>
            <a:r>
              <a:rPr lang="ko-KR" altLang="en-US" dirty="0"/>
              <a:t>오후 </a:t>
            </a:r>
            <a:r>
              <a:rPr lang="en-US" altLang="ko-KR" dirty="0"/>
              <a:t>7</a:t>
            </a:r>
            <a:r>
              <a:rPr lang="ko-KR" altLang="en-US" dirty="0"/>
              <a:t>시 </a:t>
            </a:r>
            <a:r>
              <a:rPr lang="en-US" altLang="ko-KR" dirty="0"/>
              <a:t>~ 10</a:t>
            </a:r>
            <a:r>
              <a:rPr lang="ko-KR" altLang="en-US" dirty="0"/>
              <a:t>시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F9884AF5-61E5-4061-BEBE-2FBDB38631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373" y="3482354"/>
            <a:ext cx="2701924" cy="24546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buNone/>
              <a:defRPr sz="2000" spc="-15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다양한 직업의 사람들이 함께하기에 부담이 없는 일정 다양한 직업의 사람들이 함께하기에 부담이 없는 일정 다양한 직업의 사람들이 함께하기에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D00676-715D-4767-A659-DC3744AB3272}"/>
              </a:ext>
            </a:extLst>
          </p:cNvPr>
          <p:cNvSpPr/>
          <p:nvPr userDrawn="1"/>
        </p:nvSpPr>
        <p:spPr>
          <a:xfrm>
            <a:off x="5446045" y="1419578"/>
            <a:ext cx="3049672" cy="49138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762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DDD80AA-9D28-44F6-97EF-344320506F82}"/>
              </a:ext>
            </a:extLst>
          </p:cNvPr>
          <p:cNvSpPr/>
          <p:nvPr userDrawn="1"/>
        </p:nvSpPr>
        <p:spPr>
          <a:xfrm>
            <a:off x="6355424" y="1430729"/>
            <a:ext cx="1241317" cy="617274"/>
          </a:xfrm>
          <a:custGeom>
            <a:avLst/>
            <a:gdLst>
              <a:gd name="connsiteX0" fmla="*/ 0 w 1838828"/>
              <a:gd name="connsiteY0" fmla="*/ 0 h 914400"/>
              <a:gd name="connsiteX1" fmla="*/ 1838828 w 1838828"/>
              <a:gd name="connsiteY1" fmla="*/ 0 h 914400"/>
              <a:gd name="connsiteX2" fmla="*/ 1820700 w 1838828"/>
              <a:gd name="connsiteY2" fmla="*/ 179831 h 914400"/>
              <a:gd name="connsiteX3" fmla="*/ 919414 w 1838828"/>
              <a:gd name="connsiteY3" fmla="*/ 914400 h 914400"/>
              <a:gd name="connsiteX4" fmla="*/ 18129 w 1838828"/>
              <a:gd name="connsiteY4" fmla="*/ 17983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828" h="914400">
                <a:moveTo>
                  <a:pt x="0" y="0"/>
                </a:moveTo>
                <a:lnTo>
                  <a:pt x="1838828" y="0"/>
                </a:lnTo>
                <a:lnTo>
                  <a:pt x="1820700" y="179831"/>
                </a:lnTo>
                <a:cubicBezTo>
                  <a:pt x="1734915" y="599049"/>
                  <a:pt x="1363992" y="914400"/>
                  <a:pt x="919414" y="914400"/>
                </a:cubicBezTo>
                <a:cubicBezTo>
                  <a:pt x="474836" y="914400"/>
                  <a:pt x="103913" y="599049"/>
                  <a:pt x="18129" y="1798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BE462B-0DDF-493A-9307-96B46AF83923}"/>
              </a:ext>
            </a:extLst>
          </p:cNvPr>
          <p:cNvSpPr txBox="1"/>
          <p:nvPr userDrawn="1"/>
        </p:nvSpPr>
        <p:spPr>
          <a:xfrm>
            <a:off x="6767941" y="1419578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en-US" altLang="ko-KR" sz="3200" kern="1200" dirty="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rPr>
              <a:t>2</a:t>
            </a:r>
            <a:endParaRPr lang="ko-KR" altLang="en-US" sz="3200" kern="1200" dirty="0">
              <a:solidFill>
                <a:srgbClr val="00206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sp>
        <p:nvSpPr>
          <p:cNvPr id="26" name="텍스트 개체 틀 18">
            <a:extLst>
              <a:ext uri="{FF2B5EF4-FFF2-40B4-BE49-F238E27FC236}">
                <a16:creationId xmlns:a16="http://schemas.microsoft.com/office/drawing/2014/main" id="{D34BFFBD-4F33-4C63-9B47-DDCEED03D6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918" y="2382818"/>
            <a:ext cx="2701925" cy="9961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 spc="-150">
                <a:solidFill>
                  <a:srgbClr val="002060"/>
                </a:solidFill>
                <a:latin typeface="나눔명조 bold" panose="02020603020101020101" pitchFamily="18" charset="-127"/>
                <a:ea typeface="나눔명조 bold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매주 수요일</a:t>
            </a:r>
            <a:endParaRPr lang="en-US" altLang="ko-KR" dirty="0"/>
          </a:p>
          <a:p>
            <a:pPr lvl="0"/>
            <a:r>
              <a:rPr lang="ko-KR" altLang="en-US" dirty="0"/>
              <a:t>오후 </a:t>
            </a:r>
            <a:r>
              <a:rPr lang="en-US" altLang="ko-KR" dirty="0"/>
              <a:t>7</a:t>
            </a:r>
            <a:r>
              <a:rPr lang="ko-KR" altLang="en-US" dirty="0"/>
              <a:t>시 </a:t>
            </a:r>
            <a:r>
              <a:rPr lang="en-US" altLang="ko-KR" dirty="0"/>
              <a:t>~ 10</a:t>
            </a:r>
            <a:r>
              <a:rPr lang="ko-KR" altLang="en-US" dirty="0"/>
              <a:t>시</a:t>
            </a:r>
          </a:p>
        </p:txBody>
      </p:sp>
      <p:sp>
        <p:nvSpPr>
          <p:cNvPr id="27" name="텍스트 개체 틀 21">
            <a:extLst>
              <a:ext uri="{FF2B5EF4-FFF2-40B4-BE49-F238E27FC236}">
                <a16:creationId xmlns:a16="http://schemas.microsoft.com/office/drawing/2014/main" id="{1DA3E581-2651-4C5A-B518-0414B54959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9918" y="3500835"/>
            <a:ext cx="2701924" cy="24546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buNone/>
              <a:defRPr sz="2000" spc="-15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다양한 직업의 사람들이 함께하기에 부담이 없는 일정 다양한 직업의 사람들이 함께하기에 부담이 없는 일정 다양한 직업의 사람들이 함께하기에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68EF9A-4D04-49FD-B9F6-086F3ABB51B2}"/>
              </a:ext>
            </a:extLst>
          </p:cNvPr>
          <p:cNvSpPr/>
          <p:nvPr userDrawn="1"/>
        </p:nvSpPr>
        <p:spPr>
          <a:xfrm>
            <a:off x="8669590" y="1438059"/>
            <a:ext cx="3049672" cy="49138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762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B7A1B92-D9EB-4DCE-A749-EF5723E5D385}"/>
              </a:ext>
            </a:extLst>
          </p:cNvPr>
          <p:cNvSpPr/>
          <p:nvPr userDrawn="1"/>
        </p:nvSpPr>
        <p:spPr>
          <a:xfrm>
            <a:off x="9578969" y="1449210"/>
            <a:ext cx="1241317" cy="617274"/>
          </a:xfrm>
          <a:custGeom>
            <a:avLst/>
            <a:gdLst>
              <a:gd name="connsiteX0" fmla="*/ 0 w 1838828"/>
              <a:gd name="connsiteY0" fmla="*/ 0 h 914400"/>
              <a:gd name="connsiteX1" fmla="*/ 1838828 w 1838828"/>
              <a:gd name="connsiteY1" fmla="*/ 0 h 914400"/>
              <a:gd name="connsiteX2" fmla="*/ 1820700 w 1838828"/>
              <a:gd name="connsiteY2" fmla="*/ 179831 h 914400"/>
              <a:gd name="connsiteX3" fmla="*/ 919414 w 1838828"/>
              <a:gd name="connsiteY3" fmla="*/ 914400 h 914400"/>
              <a:gd name="connsiteX4" fmla="*/ 18129 w 1838828"/>
              <a:gd name="connsiteY4" fmla="*/ 17983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828" h="914400">
                <a:moveTo>
                  <a:pt x="0" y="0"/>
                </a:moveTo>
                <a:lnTo>
                  <a:pt x="1838828" y="0"/>
                </a:lnTo>
                <a:lnTo>
                  <a:pt x="1820700" y="179831"/>
                </a:lnTo>
                <a:cubicBezTo>
                  <a:pt x="1734915" y="599049"/>
                  <a:pt x="1363992" y="914400"/>
                  <a:pt x="919414" y="914400"/>
                </a:cubicBezTo>
                <a:cubicBezTo>
                  <a:pt x="474836" y="914400"/>
                  <a:pt x="103913" y="599049"/>
                  <a:pt x="18129" y="1798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9C3630-D3DB-4DD4-990D-8787E4B76084}"/>
              </a:ext>
            </a:extLst>
          </p:cNvPr>
          <p:cNvSpPr txBox="1"/>
          <p:nvPr userDrawn="1"/>
        </p:nvSpPr>
        <p:spPr>
          <a:xfrm>
            <a:off x="9991486" y="1438059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  <a:endParaRPr lang="ko-KR" altLang="en-US" sz="3200" dirty="0">
              <a:solidFill>
                <a:srgbClr val="00206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1" name="텍스트 개체 틀 18">
            <a:extLst>
              <a:ext uri="{FF2B5EF4-FFF2-40B4-BE49-F238E27FC236}">
                <a16:creationId xmlns:a16="http://schemas.microsoft.com/office/drawing/2014/main" id="{16136415-5947-447D-8B42-959CF2EE42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43463" y="2401299"/>
            <a:ext cx="2701925" cy="9961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 spc="-150">
                <a:solidFill>
                  <a:srgbClr val="002060"/>
                </a:solidFill>
                <a:latin typeface="나눔명조 bold" panose="02020603020101020101" pitchFamily="18" charset="-127"/>
                <a:ea typeface="나눔명조 bold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매주 수요일</a:t>
            </a:r>
            <a:endParaRPr lang="en-US" altLang="ko-KR" dirty="0"/>
          </a:p>
          <a:p>
            <a:pPr lvl="0"/>
            <a:r>
              <a:rPr lang="ko-KR" altLang="en-US" dirty="0"/>
              <a:t>오후 </a:t>
            </a:r>
            <a:r>
              <a:rPr lang="en-US" altLang="ko-KR" dirty="0"/>
              <a:t>7</a:t>
            </a:r>
            <a:r>
              <a:rPr lang="ko-KR" altLang="en-US" dirty="0"/>
              <a:t>시 </a:t>
            </a:r>
            <a:r>
              <a:rPr lang="en-US" altLang="ko-KR" dirty="0"/>
              <a:t>~ 10</a:t>
            </a:r>
            <a:r>
              <a:rPr lang="ko-KR" altLang="en-US" dirty="0"/>
              <a:t>시</a:t>
            </a:r>
          </a:p>
        </p:txBody>
      </p:sp>
      <p:sp>
        <p:nvSpPr>
          <p:cNvPr id="32" name="텍스트 개체 틀 21">
            <a:extLst>
              <a:ext uri="{FF2B5EF4-FFF2-40B4-BE49-F238E27FC236}">
                <a16:creationId xmlns:a16="http://schemas.microsoft.com/office/drawing/2014/main" id="{05558D29-3CBA-4772-AE7D-5D64D92BEF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3463" y="3519316"/>
            <a:ext cx="2701924" cy="24546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buNone/>
              <a:defRPr sz="2000" spc="-15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다양한 직업의 사람들이 함께하기에 부담이 없는 일정 다양한 직업의 사람들이 함께하기에 부담이 없는 일정 다양한 직업의 사람들이 함께하기에</a:t>
            </a:r>
          </a:p>
        </p:txBody>
      </p:sp>
    </p:spTree>
    <p:extLst>
      <p:ext uri="{BB962C8B-B14F-4D97-AF65-F5344CB8AC3E}">
        <p14:creationId xmlns:p14="http://schemas.microsoft.com/office/powerpoint/2010/main" val="151085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31AF17-623E-40E7-913A-AFDE9287FCBF}"/>
              </a:ext>
            </a:extLst>
          </p:cNvPr>
          <p:cNvSpPr/>
          <p:nvPr userDrawn="1"/>
        </p:nvSpPr>
        <p:spPr>
          <a:xfrm>
            <a:off x="1" y="0"/>
            <a:ext cx="186537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F59560-EFD8-4B68-8951-29FABD6AED0C}"/>
              </a:ext>
            </a:extLst>
          </p:cNvPr>
          <p:cNvCxnSpPr/>
          <p:nvPr userDrawn="1"/>
        </p:nvCxnSpPr>
        <p:spPr>
          <a:xfrm>
            <a:off x="2755392" y="804672"/>
            <a:ext cx="8851392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BDFC4EA-FE9C-4FC0-A198-DE3CF80F7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867545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34" name="그림 개체 틀 33">
            <a:extLst>
              <a:ext uri="{FF2B5EF4-FFF2-40B4-BE49-F238E27FC236}">
                <a16:creationId xmlns:a16="http://schemas.microsoft.com/office/drawing/2014/main" id="{825CB5FB-FA3D-49D3-8F81-3B1093FDB6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89247" y="1446213"/>
            <a:ext cx="2300288" cy="19827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5" name="그림 개체 틀 33">
            <a:extLst>
              <a:ext uri="{FF2B5EF4-FFF2-40B4-BE49-F238E27FC236}">
                <a16:creationId xmlns:a16="http://schemas.microsoft.com/office/drawing/2014/main" id="{76942805-9E7C-4224-BBF1-3C1FFBB0BA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1935" y="1446212"/>
            <a:ext cx="2300288" cy="19827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6" name="그림 개체 틀 33">
            <a:extLst>
              <a:ext uri="{FF2B5EF4-FFF2-40B4-BE49-F238E27FC236}">
                <a16:creationId xmlns:a16="http://schemas.microsoft.com/office/drawing/2014/main" id="{1162B8A4-50B9-4122-8704-12D1DA155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94623" y="1446211"/>
            <a:ext cx="2300288" cy="19827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7" name="그림 개체 틀 33">
            <a:extLst>
              <a:ext uri="{FF2B5EF4-FFF2-40B4-BE49-F238E27FC236}">
                <a16:creationId xmlns:a16="http://schemas.microsoft.com/office/drawing/2014/main" id="{178ED043-FF17-443F-8D15-8544C1328F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7311" y="1446210"/>
            <a:ext cx="2300288" cy="19827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96280CA6-ADC0-4D63-AAB0-2F8A3031C7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22500" y="3740150"/>
            <a:ext cx="9625013" cy="12543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buNone/>
              <a:defRPr sz="2000" spc="-15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다양한 직업의 사람들이 함께하기에 부담이 없는 일정 다양한 직업의 사람들이 함께하기에 부담이 없는 일정 다양한 직업의 사람들이 함께하기에 부담이 없는 일정 다양한 직업의 사람들이 함께하기에 부담이 없는 일정 </a:t>
            </a:r>
          </a:p>
        </p:txBody>
      </p:sp>
      <p:sp>
        <p:nvSpPr>
          <p:cNvPr id="42" name="텍스트 개체 틀 40">
            <a:extLst>
              <a:ext uri="{FF2B5EF4-FFF2-40B4-BE49-F238E27FC236}">
                <a16:creationId xmlns:a16="http://schemas.microsoft.com/office/drawing/2014/main" id="{94990E7B-2038-428A-BC79-1BB66ED00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22500" y="5203574"/>
            <a:ext cx="6091767" cy="1254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lvl1pPr marL="0" indent="0">
              <a:lnSpc>
                <a:spcPct val="130000"/>
              </a:lnSpc>
              <a:buNone/>
              <a:defRPr sz="2000" spc="-15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다양한 직업의 사람들이 함께하기에 부담이 없는 일정 다양한 직업의 사람들이 함께하기에 부담이 없는 일정 다양한 직업의 사람들이 함께하기에 부담이 없는 일정 다양한 직업의</a:t>
            </a:r>
          </a:p>
        </p:txBody>
      </p:sp>
      <p:sp>
        <p:nvSpPr>
          <p:cNvPr id="43" name="그림 개체 틀 33">
            <a:extLst>
              <a:ext uri="{FF2B5EF4-FFF2-40B4-BE49-F238E27FC236}">
                <a16:creationId xmlns:a16="http://schemas.microsoft.com/office/drawing/2014/main" id="{8CDBAB45-A840-4B26-B1C8-F8EF03FBAD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38483" y="5203575"/>
            <a:ext cx="3409029" cy="12543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79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B508E63-95C0-4FF6-B6C4-0CD21B66326C}"/>
              </a:ext>
            </a:extLst>
          </p:cNvPr>
          <p:cNvSpPr/>
          <p:nvPr userDrawn="1"/>
        </p:nvSpPr>
        <p:spPr>
          <a:xfrm>
            <a:off x="1" y="0"/>
            <a:ext cx="186537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DC253B-9FC3-421E-8D7B-A4A7FEF258AE}"/>
              </a:ext>
            </a:extLst>
          </p:cNvPr>
          <p:cNvCxnSpPr/>
          <p:nvPr userDrawn="1"/>
        </p:nvCxnSpPr>
        <p:spPr>
          <a:xfrm>
            <a:off x="2755392" y="804672"/>
            <a:ext cx="8851392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1">
            <a:extLst>
              <a:ext uri="{FF2B5EF4-FFF2-40B4-BE49-F238E27FC236}">
                <a16:creationId xmlns:a16="http://schemas.microsoft.com/office/drawing/2014/main" id="{A000AC1D-CB1B-4F09-B54F-6DC3D4114D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867545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95F4BCB5-B19C-4517-A7F6-380E63F641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17306" y="1637025"/>
            <a:ext cx="914400" cy="7571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800" i="1">
                <a:latin typeface="나눔명조 ExtraBold" panose="02020603020101020101" pitchFamily="18" charset="-127"/>
                <a:ea typeface="나눔명조 Extra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9898B2D6-9223-46D4-A365-F635C0809B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7211" y="1637025"/>
            <a:ext cx="3977053" cy="153901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buNone/>
              <a:defRPr sz="2000" spc="-15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설명을 입력해주세요</a:t>
            </a:r>
            <a:r>
              <a:rPr lang="en-US" altLang="ko-KR" dirty="0"/>
              <a:t>. </a:t>
            </a:r>
            <a:r>
              <a:rPr lang="ko-KR" altLang="en-US" dirty="0"/>
              <a:t>설명을 입력해주세요</a:t>
            </a:r>
            <a:r>
              <a:rPr lang="en-US" altLang="ko-KR" dirty="0"/>
              <a:t>. </a:t>
            </a:r>
            <a:r>
              <a:rPr lang="ko-KR" altLang="en-US" dirty="0"/>
              <a:t>설명을 입력해주세요</a:t>
            </a:r>
            <a:r>
              <a:rPr lang="en-US" altLang="ko-KR" dirty="0"/>
              <a:t>. </a:t>
            </a:r>
            <a:r>
              <a:rPr lang="ko-KR" altLang="en-US" dirty="0"/>
              <a:t>설명을 입력해주세요</a:t>
            </a:r>
            <a:r>
              <a:rPr lang="en-US" altLang="ko-KR" dirty="0"/>
              <a:t>.</a:t>
            </a:r>
            <a:r>
              <a:rPr lang="ko-KR" altLang="en-US" dirty="0"/>
              <a:t>설명을 입력해주세요</a:t>
            </a:r>
            <a:r>
              <a:rPr lang="en-US" altLang="ko-KR" dirty="0"/>
              <a:t>. </a:t>
            </a:r>
            <a:r>
              <a:rPr lang="ko-KR" altLang="en-US" dirty="0"/>
              <a:t>설명을 입력해주세요</a:t>
            </a:r>
            <a:r>
              <a:rPr lang="en-US" altLang="ko-KR" dirty="0"/>
              <a:t>.</a:t>
            </a:r>
            <a:r>
              <a:rPr lang="ko-KR" altLang="en-US" dirty="0"/>
              <a:t>설명을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5" name="텍스트 개체 틀 43">
            <a:extLst>
              <a:ext uri="{FF2B5EF4-FFF2-40B4-BE49-F238E27FC236}">
                <a16:creationId xmlns:a16="http://schemas.microsoft.com/office/drawing/2014/main" id="{9E772048-BE48-46DB-8902-7C59C5384A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29714" y="1637025"/>
            <a:ext cx="3977053" cy="4987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buNone/>
              <a:defRPr sz="2400" spc="-150">
                <a:latin typeface="나눔명조 ExtraBold" panose="02020603020101020101" pitchFamily="18" charset="-127"/>
                <a:ea typeface="나눔명조 ExtraBold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첫 번째 진행상황</a:t>
            </a:r>
          </a:p>
        </p:txBody>
      </p:sp>
      <p:sp>
        <p:nvSpPr>
          <p:cNvPr id="46" name="텍스트 개체 틀 39">
            <a:extLst>
              <a:ext uri="{FF2B5EF4-FFF2-40B4-BE49-F238E27FC236}">
                <a16:creationId xmlns:a16="http://schemas.microsoft.com/office/drawing/2014/main" id="{1C48E343-CC43-452A-A899-678C6D7BD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17306" y="4032831"/>
            <a:ext cx="914400" cy="7571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800" i="1">
                <a:latin typeface="나눔명조 ExtraBold" panose="02020603020101020101" pitchFamily="18" charset="-127"/>
                <a:ea typeface="나눔명조 Extra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7" name="텍스트 개체 틀 43">
            <a:extLst>
              <a:ext uri="{FF2B5EF4-FFF2-40B4-BE49-F238E27FC236}">
                <a16:creationId xmlns:a16="http://schemas.microsoft.com/office/drawing/2014/main" id="{A6D5F4BE-577C-440A-B489-4730C8320C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7211" y="4032831"/>
            <a:ext cx="3977053" cy="153901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buNone/>
              <a:defRPr sz="2000" spc="-15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설명을 입력해주세요</a:t>
            </a:r>
            <a:r>
              <a:rPr lang="en-US" altLang="ko-KR" dirty="0"/>
              <a:t>. </a:t>
            </a:r>
            <a:r>
              <a:rPr lang="ko-KR" altLang="en-US" dirty="0"/>
              <a:t>설명을 입력해주세요</a:t>
            </a:r>
            <a:r>
              <a:rPr lang="en-US" altLang="ko-KR" dirty="0"/>
              <a:t>. </a:t>
            </a:r>
            <a:r>
              <a:rPr lang="ko-KR" altLang="en-US" dirty="0"/>
              <a:t>설명을 입력해주세요</a:t>
            </a:r>
            <a:r>
              <a:rPr lang="en-US" altLang="ko-KR" dirty="0"/>
              <a:t>. </a:t>
            </a:r>
            <a:r>
              <a:rPr lang="ko-KR" altLang="en-US" dirty="0"/>
              <a:t>설명을 입력해주세요</a:t>
            </a:r>
            <a:r>
              <a:rPr lang="en-US" altLang="ko-KR" dirty="0"/>
              <a:t>.</a:t>
            </a:r>
            <a:r>
              <a:rPr lang="ko-KR" altLang="en-US" dirty="0"/>
              <a:t>설명을 입력해주세요</a:t>
            </a:r>
            <a:r>
              <a:rPr lang="en-US" altLang="ko-KR" dirty="0"/>
              <a:t>. </a:t>
            </a:r>
            <a:r>
              <a:rPr lang="ko-KR" altLang="en-US" dirty="0"/>
              <a:t>설명을 입력해주세요</a:t>
            </a:r>
            <a:r>
              <a:rPr lang="en-US" altLang="ko-KR" dirty="0"/>
              <a:t>.</a:t>
            </a:r>
            <a:r>
              <a:rPr lang="ko-KR" altLang="en-US" dirty="0"/>
              <a:t>설명을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8" name="텍스트 개체 틀 43">
            <a:extLst>
              <a:ext uri="{FF2B5EF4-FFF2-40B4-BE49-F238E27FC236}">
                <a16:creationId xmlns:a16="http://schemas.microsoft.com/office/drawing/2014/main" id="{4F09507E-71B9-4DF7-874D-B11DE0165E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9714" y="4032831"/>
            <a:ext cx="3977053" cy="4987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buNone/>
              <a:defRPr sz="2400" spc="-150">
                <a:latin typeface="나눔명조 ExtraBold" panose="02020603020101020101" pitchFamily="18" charset="-127"/>
                <a:ea typeface="나눔명조 ExtraBold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두 번째 진행상황</a:t>
            </a:r>
          </a:p>
        </p:txBody>
      </p:sp>
    </p:spTree>
    <p:extLst>
      <p:ext uri="{BB962C8B-B14F-4D97-AF65-F5344CB8AC3E}">
        <p14:creationId xmlns:p14="http://schemas.microsoft.com/office/powerpoint/2010/main" val="20097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0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40526" y="0"/>
            <a:ext cx="3553097" cy="4924697"/>
            <a:chOff x="940526" y="0"/>
            <a:chExt cx="3553097" cy="4924697"/>
          </a:xfrm>
        </p:grpSpPr>
        <p:sp>
          <p:nvSpPr>
            <p:cNvPr id="6" name="직사각형 5"/>
            <p:cNvSpPr/>
            <p:nvPr/>
          </p:nvSpPr>
          <p:spPr>
            <a:xfrm>
              <a:off x="940526" y="0"/>
              <a:ext cx="3553097" cy="492469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819607" y="2479281"/>
              <a:ext cx="1794934" cy="0"/>
            </a:xfrm>
            <a:prstGeom prst="line">
              <a:avLst/>
            </a:prstGeom>
            <a:ln w="25400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564813" y="1878276"/>
            <a:ext cx="1733021" cy="678921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algn="ctr">
              <a:defRPr/>
            </a:pPr>
            <a:r>
              <a:rPr lang="ko-KR" altLang="en-US" b="1"/>
              <a:t>메뉴 추천</a:t>
            </a:r>
          </a:p>
          <a:p>
            <a:pPr lvl="0" algn="ctr">
              <a:defRPr/>
            </a:pPr>
            <a:r>
              <a:rPr lang="ko-KR" altLang="en-US" b="1"/>
              <a:t>프로그램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2904" y="6030038"/>
            <a:ext cx="4024314" cy="642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A6A6A6"/>
                </a:solidFill>
              </a:rPr>
              <a:t>20163240</a:t>
            </a:r>
            <a:r>
              <a:rPr lang="ko-KR" altLang="en-US" dirty="0">
                <a:solidFill>
                  <a:srgbClr val="A6A6A6"/>
                </a:solidFill>
              </a:rPr>
              <a:t> </a:t>
            </a:r>
            <a:r>
              <a:rPr lang="ko-KR" altLang="en-US" dirty="0" err="1">
                <a:solidFill>
                  <a:srgbClr val="A6A6A6"/>
                </a:solidFill>
              </a:rPr>
              <a:t>조영문</a:t>
            </a:r>
            <a:r>
              <a:rPr lang="ko-KR" altLang="en-US" dirty="0">
                <a:solidFill>
                  <a:srgbClr val="A6A6A6"/>
                </a:solidFill>
              </a:rPr>
              <a:t> </a:t>
            </a:r>
            <a:r>
              <a:rPr lang="en-US" altLang="ko-KR" dirty="0">
                <a:solidFill>
                  <a:srgbClr val="A6A6A6"/>
                </a:solidFill>
              </a:rPr>
              <a:t>20163265</a:t>
            </a:r>
            <a:r>
              <a:rPr lang="ko-KR" altLang="en-US" dirty="0">
                <a:solidFill>
                  <a:srgbClr val="A6A6A6"/>
                </a:solidFill>
              </a:rPr>
              <a:t> </a:t>
            </a:r>
            <a:r>
              <a:rPr lang="ko-KR" altLang="en-US" dirty="0" err="1">
                <a:solidFill>
                  <a:srgbClr val="A6A6A6"/>
                </a:solidFill>
              </a:rPr>
              <a:t>유하영</a:t>
            </a:r>
            <a:endParaRPr lang="ko-KR" altLang="en-US" dirty="0">
              <a:solidFill>
                <a:srgbClr val="A6A6A6"/>
              </a:solidFill>
            </a:endParaRPr>
          </a:p>
          <a:p>
            <a:pPr>
              <a:defRPr/>
            </a:pPr>
            <a:r>
              <a:rPr lang="en-US" altLang="ko-KR" dirty="0">
                <a:solidFill>
                  <a:srgbClr val="A6A6A6"/>
                </a:solidFill>
              </a:rPr>
              <a:t>20153182</a:t>
            </a:r>
            <a:r>
              <a:rPr lang="ko-KR" altLang="en-US" dirty="0">
                <a:solidFill>
                  <a:srgbClr val="A6A6A6"/>
                </a:solidFill>
              </a:rPr>
              <a:t> </a:t>
            </a:r>
            <a:r>
              <a:rPr lang="ko-KR" altLang="en-US" dirty="0" err="1">
                <a:solidFill>
                  <a:srgbClr val="A6A6A6"/>
                </a:solidFill>
              </a:rPr>
              <a:t>유한규</a:t>
            </a:r>
            <a:r>
              <a:rPr lang="ko-KR" altLang="en-US" dirty="0">
                <a:solidFill>
                  <a:srgbClr val="A6A6A6"/>
                </a:solidFill>
              </a:rPr>
              <a:t> </a:t>
            </a:r>
            <a:r>
              <a:rPr lang="en-US" altLang="ko-KR" dirty="0">
                <a:solidFill>
                  <a:srgbClr val="A6A6A6"/>
                </a:solidFill>
              </a:rPr>
              <a:t>20193019</a:t>
            </a:r>
            <a:r>
              <a:rPr lang="ko-KR" altLang="en-US" dirty="0">
                <a:solidFill>
                  <a:srgbClr val="A6A6A6"/>
                </a:solidFill>
              </a:rPr>
              <a:t> 이상미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3966820-B985-EC44-9C7E-A19CBD27D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37" y="1066282"/>
            <a:ext cx="3808834" cy="5717023"/>
          </a:xfrm>
          <a:prstGeom prst="rect">
            <a:avLst/>
          </a:prstGeom>
        </p:spPr>
      </p:pic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EEB7F59-9293-6A49-BD43-4745E61C7BC2}"/>
              </a:ext>
            </a:extLst>
          </p:cNvPr>
          <p:cNvSpPr>
            <a:spLocks noGrp="1"/>
          </p:cNvSpPr>
          <p:nvPr/>
        </p:nvSpPr>
        <p:spPr>
          <a:xfrm>
            <a:off x="2107599" y="543062"/>
            <a:ext cx="528408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음식 관련 </a:t>
            </a:r>
            <a:r>
              <a:rPr kumimoji="0" lang="ko-KR" altLang="en-US" sz="28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유스케이스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 시나리오</a:t>
            </a:r>
            <a:endParaRPr kumimoji="0" lang="en-US" altLang="ko-KR" sz="28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나눔명조"/>
              <a:ea typeface="나눔명조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660C9-C303-7E47-8071-304B2EF074C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391685" y="804672"/>
            <a:ext cx="4277030" cy="1382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FC15E4F5-53DE-D04A-9B4B-8C6E683AC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51" y="1189382"/>
            <a:ext cx="5087964" cy="5470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EEB7F59-9293-6A49-BD43-4745E61C7BC2}"/>
              </a:ext>
            </a:extLst>
          </p:cNvPr>
          <p:cNvSpPr>
            <a:spLocks noGrp="1"/>
          </p:cNvSpPr>
          <p:nvPr/>
        </p:nvSpPr>
        <p:spPr>
          <a:xfrm>
            <a:off x="2233414" y="543062"/>
            <a:ext cx="532454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</a:rPr>
              <a:t>게시판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 관련 </a:t>
            </a:r>
            <a:r>
              <a:rPr kumimoji="0" lang="ko-KR" altLang="en-US" sz="28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유스케이스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 시나리오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660C9-C303-7E47-8071-304B2EF074C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557961" y="804672"/>
            <a:ext cx="4236570" cy="1382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5E3B3F2-B91E-F74A-82B1-0991CF76D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22" y="1066282"/>
            <a:ext cx="4716590" cy="5504251"/>
          </a:xfrm>
          <a:prstGeom prst="rect">
            <a:avLst/>
          </a:prstGeom>
        </p:spPr>
      </p:pic>
      <p:pic>
        <p:nvPicPr>
          <p:cNvPr id="7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AD00109-BC70-E24C-8897-10913E966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95" y="944444"/>
            <a:ext cx="3891053" cy="57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2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EEB7F59-9293-6A49-BD43-4745E61C7BC2}"/>
              </a:ext>
            </a:extLst>
          </p:cNvPr>
          <p:cNvSpPr>
            <a:spLocks noGrp="1"/>
          </p:cNvSpPr>
          <p:nvPr/>
        </p:nvSpPr>
        <p:spPr>
          <a:xfrm>
            <a:off x="2233414" y="543062"/>
            <a:ext cx="584243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</a:rPr>
              <a:t>게시판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 관련 </a:t>
            </a:r>
            <a:r>
              <a:rPr kumimoji="0" lang="ko-KR" altLang="en-US" sz="28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유스케이스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 시나리오</a:t>
            </a:r>
            <a:r>
              <a:rPr kumimoji="0" lang="en-US" altLang="ko-KR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2</a:t>
            </a:r>
            <a:endParaRPr kumimoji="0" lang="ko-KR" altLang="en-US" sz="28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나눔명조"/>
              <a:ea typeface="나눔명조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660C9-C303-7E47-8071-304B2EF074C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075851" y="804672"/>
            <a:ext cx="3718680" cy="1382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0243551-8DFB-3749-94E2-B5C1608C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0" y="1147887"/>
            <a:ext cx="4494006" cy="5441594"/>
          </a:xfrm>
          <a:prstGeom prst="rect">
            <a:avLst/>
          </a:prstGeom>
        </p:spPr>
      </p:pic>
      <p:pic>
        <p:nvPicPr>
          <p:cNvPr id="10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40431C98-8E5C-1A4C-9B68-F7BB6C45F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86" y="1050879"/>
            <a:ext cx="4318543" cy="563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2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EEB7F59-9293-6A49-BD43-4745E61C7BC2}"/>
              </a:ext>
            </a:extLst>
          </p:cNvPr>
          <p:cNvSpPr>
            <a:spLocks noGrp="1"/>
          </p:cNvSpPr>
          <p:nvPr/>
        </p:nvSpPr>
        <p:spPr>
          <a:xfrm>
            <a:off x="2233414" y="543062"/>
            <a:ext cx="496040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기타 </a:t>
            </a:r>
            <a:r>
              <a:rPr kumimoji="0" lang="ko-KR" altLang="en-US" sz="28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유스케이스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 시나리오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660C9-C303-7E47-8071-304B2EF074C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193819" y="804672"/>
            <a:ext cx="4600712" cy="1382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87C3C61-387B-0848-A814-2C33ACEE4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3" y="1066282"/>
            <a:ext cx="5320491" cy="5408798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9E065C4-BF8D-FC41-985F-706BC7C54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05" y="565778"/>
            <a:ext cx="4636826" cy="59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5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EEB7F59-9293-6A49-BD43-4745E61C7BC2}"/>
              </a:ext>
            </a:extLst>
          </p:cNvPr>
          <p:cNvSpPr>
            <a:spLocks noGrp="1"/>
          </p:cNvSpPr>
          <p:nvPr/>
        </p:nvSpPr>
        <p:spPr>
          <a:xfrm>
            <a:off x="2233414" y="543062"/>
            <a:ext cx="447488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</a:rPr>
              <a:t>기타 </a:t>
            </a:r>
            <a:r>
              <a:rPr kumimoji="0" lang="ko-KR" altLang="en-US" sz="28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유스케이스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 시나리오</a:t>
            </a:r>
            <a:r>
              <a:rPr kumimoji="0" lang="en-US" altLang="ko-KR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2</a:t>
            </a:r>
            <a:endParaRPr kumimoji="0" lang="ko-KR" altLang="en-US" sz="28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나눔명조"/>
              <a:ea typeface="나눔명조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660C9-C303-7E47-8071-304B2EF074C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708297" y="804672"/>
            <a:ext cx="5086234" cy="1382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759F070-29CB-154A-B78F-4971A9433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07" y="1064899"/>
            <a:ext cx="3657587" cy="56018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437A90F-F155-9D44-B253-D624C38D0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94" y="5384627"/>
            <a:ext cx="4070353" cy="13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9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1550424" cy="52322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기능목록</a:t>
            </a:r>
            <a:endParaRPr lang="ko-KR" alt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D94A0E0-9E6A-C34A-BEC5-D3FCD5BC1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953" y="1066282"/>
            <a:ext cx="6494246" cy="5491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4155305" cy="5232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유저 인터페이스 요구사항</a:t>
            </a:r>
          </a:p>
        </p:txBody>
      </p:sp>
      <p:sp>
        <p:nvSpPr>
          <p:cNvPr id="5" name="텍스트 개체 틀 43"/>
          <p:cNvSpPr>
            <a:spLocks noGrp="1"/>
          </p:cNvSpPr>
          <p:nvPr>
            <p:ph type="body" sz="quarter" idx="15" hasCustomPrompt="1"/>
          </p:nvPr>
        </p:nvSpPr>
        <p:spPr>
          <a:xfrm>
            <a:off x="10317024" y="1246771"/>
            <a:ext cx="1178738" cy="464871"/>
          </a:xfrm>
        </p:spPr>
        <p:txBody>
          <a:bodyPr/>
          <a:lstStyle/>
          <a:p>
            <a:pPr>
              <a:defRPr/>
            </a:pPr>
            <a:r>
              <a:rPr lang="ko-KR" altLang="en-US" sz="2200" dirty="0" err="1"/>
              <a:t>메인화면</a:t>
            </a:r>
            <a:endParaRPr lang="ko-KR" altLang="en-US" sz="2200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BB35C92-0B8D-4A47-A4A2-ADF45C8EE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69" y="1711642"/>
            <a:ext cx="8529904" cy="4843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4155305" cy="5232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유저 인터페이스 요구사항</a:t>
            </a:r>
          </a:p>
        </p:txBody>
      </p:sp>
      <p:sp>
        <p:nvSpPr>
          <p:cNvPr id="5" name="텍스트 개체 틀 43"/>
          <p:cNvSpPr>
            <a:spLocks noGrp="1"/>
          </p:cNvSpPr>
          <p:nvPr>
            <p:ph type="body" sz="quarter" idx="15" hasCustomPrompt="1"/>
          </p:nvPr>
        </p:nvSpPr>
        <p:spPr>
          <a:xfrm>
            <a:off x="10192157" y="892936"/>
            <a:ext cx="1419914" cy="464871"/>
          </a:xfrm>
        </p:spPr>
        <p:txBody>
          <a:bodyPr/>
          <a:lstStyle/>
          <a:p>
            <a:pPr>
              <a:defRPr/>
            </a:pPr>
            <a:r>
              <a:rPr lang="ko-KR" altLang="en-US" sz="2200" dirty="0"/>
              <a:t>화면 목록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D62FD59-70A1-FC42-A897-D8DAC8E7A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53" y="1125371"/>
            <a:ext cx="5029965" cy="3788127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5BE25AC-D27B-6D4A-AD7F-BB532863F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54" y="4854409"/>
            <a:ext cx="5029965" cy="1942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2448106" cy="5232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주요 화면 기술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F01EB-C9E5-E142-B101-8D85976837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62937" y="1487068"/>
            <a:ext cx="3977053" cy="498726"/>
          </a:xfrm>
        </p:spPr>
        <p:txBody>
          <a:bodyPr/>
          <a:lstStyle/>
          <a:p>
            <a:r>
              <a:rPr lang="en-US" dirty="0"/>
              <a:t>UC-U01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45391E6-1648-3F45-AD1B-0E90853E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37" y="1911441"/>
            <a:ext cx="4702005" cy="3284561"/>
          </a:xfrm>
          <a:prstGeom prst="rect">
            <a:avLst/>
          </a:prstGeo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77AEFF8-BCC1-E244-B636-FD6DDD921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942" y="1885643"/>
            <a:ext cx="5300973" cy="331035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9307357-DD6A-964D-AA01-E38A5C1974DD}"/>
              </a:ext>
            </a:extLst>
          </p:cNvPr>
          <p:cNvSpPr txBox="1">
            <a:spLocks/>
          </p:cNvSpPr>
          <p:nvPr/>
        </p:nvSpPr>
        <p:spPr>
          <a:xfrm>
            <a:off x="10833355" y="5090805"/>
            <a:ext cx="1482723" cy="4987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UC-U02</a:t>
            </a:r>
          </a:p>
        </p:txBody>
      </p:sp>
    </p:spTree>
    <p:extLst>
      <p:ext uri="{BB962C8B-B14F-4D97-AF65-F5344CB8AC3E}">
        <p14:creationId xmlns:p14="http://schemas.microsoft.com/office/powerpoint/2010/main" val="42351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2448106" cy="5232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주요 화면 기술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F01EB-C9E5-E142-B101-8D85976837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62937" y="1487068"/>
            <a:ext cx="3977053" cy="498726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ko-KR" altLang="en-US" dirty="0" err="1"/>
              <a:t>메인화면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9307357-DD6A-964D-AA01-E38A5C1974DD}"/>
              </a:ext>
            </a:extLst>
          </p:cNvPr>
          <p:cNvSpPr txBox="1">
            <a:spLocks/>
          </p:cNvSpPr>
          <p:nvPr/>
        </p:nvSpPr>
        <p:spPr>
          <a:xfrm>
            <a:off x="9706460" y="5365934"/>
            <a:ext cx="2459979" cy="4987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즐겨찾기</a:t>
            </a:r>
            <a:r>
              <a:rPr lang="ko-KR" altLang="en-US" dirty="0"/>
              <a:t> </a:t>
            </a:r>
            <a:r>
              <a:rPr lang="ko-KR" altLang="en-US" dirty="0" err="1"/>
              <a:t>메인화면</a:t>
            </a:r>
            <a:endParaRPr lang="en-US" dirty="0"/>
          </a:p>
        </p:txBody>
      </p:sp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EFB0714-13B1-DF48-8CD8-235D67432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37" y="1985795"/>
            <a:ext cx="4741270" cy="3456648"/>
          </a:xfrm>
          <a:prstGeom prst="rect">
            <a:avLst/>
          </a:prstGeom>
        </p:spPr>
      </p:pic>
      <p:pic>
        <p:nvPicPr>
          <p:cNvPr id="12" name="Picture 1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69D4DE8-2623-9442-A19A-E3CF8B1C7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61" y="1985794"/>
            <a:ext cx="5240724" cy="34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0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222500" y="543062"/>
            <a:ext cx="869315" cy="51230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2396373" y="2364337"/>
            <a:ext cx="2701925" cy="472208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프로젝트 개요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222500" y="3300760"/>
            <a:ext cx="2701924" cy="2039148"/>
          </a:xfrm>
        </p:spPr>
        <p:txBody>
          <a:bodyPr/>
          <a:lstStyle/>
          <a:p>
            <a:pPr marL="856800" lvl="0" indent="-285600">
              <a:buNone/>
              <a:defRPr/>
            </a:pPr>
            <a:r>
              <a:rPr lang="ko-KR" altLang="en-US" dirty="0"/>
              <a:t>프로젝트 목적</a:t>
            </a:r>
            <a:endParaRPr lang="en-US" altLang="ko-KR" dirty="0"/>
          </a:p>
          <a:p>
            <a:pPr marL="856800" lvl="0" indent="-285600">
              <a:buNone/>
              <a:defRPr/>
            </a:pPr>
            <a:r>
              <a:rPr lang="ko-KR" altLang="en-US" dirty="0"/>
              <a:t>시장분석</a:t>
            </a:r>
          </a:p>
          <a:p>
            <a:pPr marL="856800" lvl="0" indent="-285600">
              <a:buNone/>
              <a:defRPr/>
            </a:pPr>
            <a:r>
              <a:rPr lang="ko-KR" altLang="en-US" dirty="0" err="1"/>
              <a:t>메뉴추천</a:t>
            </a:r>
            <a:r>
              <a:rPr lang="en-US" altLang="ko-KR" dirty="0"/>
              <a:t>APP</a:t>
            </a:r>
            <a:endParaRPr lang="ko-KR" altLang="en-US" dirty="0"/>
          </a:p>
          <a:p>
            <a:pPr marL="856800" lvl="0" indent="-285600">
              <a:buNone/>
              <a:defRPr/>
            </a:pPr>
            <a:r>
              <a:rPr lang="ko-KR" altLang="en-US" dirty="0" err="1"/>
              <a:t>성능비교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5619918" y="2382818"/>
            <a:ext cx="2701925" cy="480131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기능 요구사항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5098298" y="3306829"/>
            <a:ext cx="3415077" cy="1382558"/>
          </a:xfrm>
        </p:spPr>
        <p:txBody>
          <a:bodyPr/>
          <a:lstStyle/>
          <a:p>
            <a:pPr marL="856800" lvl="0" indent="-285600">
              <a:buNone/>
              <a:defRPr/>
            </a:pPr>
            <a:r>
              <a:rPr lang="ko-KR" altLang="en-US" dirty="0"/>
              <a:t>시스템 요구사항</a:t>
            </a:r>
          </a:p>
          <a:p>
            <a:pPr marL="856800" lvl="0" indent="-285600">
              <a:buNone/>
              <a:defRPr/>
            </a:pPr>
            <a:r>
              <a:rPr lang="ko-KR" altLang="en-US" dirty="0"/>
              <a:t>유저 인터페이스 요구사항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8794911" y="2399128"/>
            <a:ext cx="2701925" cy="480131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비기능</a:t>
            </a:r>
            <a:r>
              <a:rPr lang="ko-KR" altLang="en-US" dirty="0"/>
              <a:t> 요구사항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8257455" y="3300760"/>
            <a:ext cx="3415078" cy="1510798"/>
          </a:xfrm>
        </p:spPr>
        <p:txBody>
          <a:bodyPr/>
          <a:lstStyle/>
          <a:p>
            <a:pPr marL="856800" lvl="0" indent="-285600">
              <a:buNone/>
              <a:defRPr/>
            </a:pPr>
            <a:r>
              <a:rPr lang="ko-KR" altLang="en-US" dirty="0"/>
              <a:t>성능 요구사항</a:t>
            </a:r>
            <a:endParaRPr lang="en-US" altLang="ko-KR" dirty="0"/>
          </a:p>
          <a:p>
            <a:pPr marL="856800" lvl="0" indent="-285600">
              <a:buNone/>
              <a:defRPr/>
            </a:pPr>
            <a:r>
              <a:rPr lang="ko-KR" altLang="en-US" dirty="0"/>
              <a:t>신뢰성 요구사항</a:t>
            </a:r>
            <a:endParaRPr lang="en-US" altLang="ko-KR" dirty="0"/>
          </a:p>
          <a:p>
            <a:pPr marL="856800" lvl="0" indent="-285600">
              <a:buNone/>
              <a:defRPr/>
            </a:pPr>
            <a:r>
              <a:rPr lang="ko-KR" altLang="en-US" dirty="0"/>
              <a:t>보안요구사항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2682145" cy="52322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비기능</a:t>
            </a:r>
            <a:r>
              <a:rPr lang="ko-KR" altLang="en-US" dirty="0"/>
              <a:t> 요구사항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CDCA8E7-A6F6-F84B-A3E7-664A4CBA4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38" y="1066282"/>
            <a:ext cx="6586636" cy="5543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6"/>
          <p:cNvCxnSpPr/>
          <p:nvPr/>
        </p:nvCxnSpPr>
        <p:spPr>
          <a:xfrm>
            <a:off x="3741048" y="3429000"/>
            <a:ext cx="4709903" cy="0"/>
          </a:xfrm>
          <a:prstGeom prst="line">
            <a:avLst/>
          </a:prstGeom>
          <a:ln w="2540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543076" y="2264712"/>
            <a:ext cx="5105848" cy="1726671"/>
          </a:xfrm>
        </p:spPr>
        <p:txBody>
          <a:bodyPr/>
          <a:lstStyle/>
          <a:p>
            <a:pPr lvl="0" algn="ctr">
              <a:defRPr/>
            </a:pPr>
            <a:r>
              <a:rPr lang="en-US" altLang="ko-KR" sz="3500" b="1"/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222500" y="543062"/>
            <a:ext cx="2355215" cy="51230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프로젝트 개요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0900" r="1090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170" b="1170"/>
          <a:stretch>
            <a:fillRect/>
          </a:stretch>
        </p:blipFill>
        <p:spPr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t="5630" b="5630"/>
          <a:stretch>
            <a:fillRect/>
          </a:stretch>
        </p:blipFill>
        <p:spPr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3780" b="3780"/>
          <a:stretch>
            <a:fillRect/>
          </a:stretch>
        </p:blipFill>
        <p:spPr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2222500" y="3740150"/>
            <a:ext cx="9625013" cy="48704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구현 환경 </a:t>
            </a:r>
            <a:r>
              <a:rPr lang="en-US" altLang="ko-KR"/>
              <a:t>: Windows 10, Oracle, JDK 1.8</a:t>
            </a:r>
            <a:r>
              <a:rPr lang="ko-KR" altLang="en-US"/>
              <a:t>                개발 언어 </a:t>
            </a:r>
            <a:r>
              <a:rPr lang="en-US" altLang="ko-KR"/>
              <a:t>: JAVA</a:t>
            </a:r>
            <a:r>
              <a:rPr lang="ko-KR" altLang="en-US"/>
              <a:t>              개발 도구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Eclipse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3400107" y="5202186"/>
            <a:ext cx="8151549" cy="1342034"/>
          </a:xfrm>
        </p:spPr>
        <p:txBody>
          <a:bodyPr/>
          <a:lstStyle/>
          <a:p>
            <a:pPr lvl="0">
              <a:defRPr/>
            </a:pPr>
            <a:r>
              <a:rPr lang="ko-KR" altLang="en-US" sz="1600" dirty="0"/>
              <a:t>본 프로젝트의 목적은 프로그램 사용자가 보다 편리하게 음식 메뉴를 선정할 수 있게 하는 것에 목적을 두고 있다</a:t>
            </a:r>
            <a:r>
              <a:rPr lang="en-US" altLang="ko-KR" sz="1600" dirty="0"/>
              <a:t>.  </a:t>
            </a:r>
            <a:r>
              <a:rPr lang="ko-KR" altLang="en-US" sz="1600" dirty="0"/>
              <a:t>사용자는 음식 추천 기능을 통해 쉽고 빠르게 음식 메뉴를 선정할 수 있고 선택한 메뉴를 기준으로 주변 음식점 정보를 확인할 수 있도록 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음식점은 매장 정보를 입력하여 사용자의 편의를 돕고 홍보를 통한 매출 증가에 목적을 둔다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2" name="텍스트 개체 틀 1"/>
          <p:cNvSpPr>
            <a:spLocks noGrp="1"/>
          </p:cNvSpPr>
          <p:nvPr/>
        </p:nvSpPr>
        <p:spPr>
          <a:xfrm>
            <a:off x="2160587" y="4660242"/>
            <a:ext cx="2362359" cy="5194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프로젝트 목적</a:t>
            </a:r>
          </a:p>
        </p:txBody>
      </p:sp>
      <p:cxnSp>
        <p:nvCxnSpPr>
          <p:cNvPr id="13" name="Straight Connector 12"/>
          <p:cNvCxnSpPr>
            <a:stCxn id="12" idx="3"/>
          </p:cNvCxnSpPr>
          <p:nvPr/>
        </p:nvCxnSpPr>
        <p:spPr>
          <a:xfrm>
            <a:off x="4522946" y="4919968"/>
            <a:ext cx="7198757" cy="3266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351972" y="1215799"/>
            <a:ext cx="4307773" cy="25389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ko-KR" altLang="en-US"/>
          </a:p>
        </p:txBody>
      </p:sp>
      <p:sp>
        <p:nvSpPr>
          <p:cNvPr id="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1564640" cy="51230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시장분석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4971" y="1215799"/>
            <a:ext cx="1485900" cy="2286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11988" y="2289715"/>
            <a:ext cx="2723173" cy="1181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Wingdings"/>
              <a:buChar char="§"/>
              <a:defRPr/>
            </a:pPr>
            <a:r>
              <a:rPr lang="ko-KR" altLang="en-US" dirty="0"/>
              <a:t>주변 식당 랜덤 뽑기</a:t>
            </a:r>
          </a:p>
          <a:p>
            <a:pPr marL="257040" indent="-257040">
              <a:buFont typeface="Wingdings"/>
              <a:buChar char="§"/>
              <a:defRPr/>
            </a:pPr>
            <a:r>
              <a:rPr lang="ko-KR" altLang="en-US" dirty="0"/>
              <a:t>랜덤 메뉴 추천</a:t>
            </a:r>
          </a:p>
          <a:p>
            <a:pPr marL="257040" indent="-257040">
              <a:buFont typeface="Wingdings"/>
              <a:buChar char="§"/>
              <a:defRPr/>
            </a:pPr>
            <a:r>
              <a:rPr lang="ko-KR" altLang="en-US" dirty="0"/>
              <a:t>선택 메뉴 식당 정보</a:t>
            </a:r>
          </a:p>
          <a:p>
            <a:pPr marL="257040" indent="-257040">
              <a:buFont typeface="Wingdings"/>
              <a:buChar char="§"/>
              <a:defRPr/>
            </a:pPr>
            <a:r>
              <a:rPr lang="ko-KR" altLang="en-US" dirty="0"/>
              <a:t>나만의 랜덤 리스트</a:t>
            </a:r>
          </a:p>
        </p:txBody>
      </p:sp>
      <p:sp>
        <p:nvSpPr>
          <p:cNvPr id="41" name="5-Point Star 40"/>
          <p:cNvSpPr/>
          <p:nvPr/>
        </p:nvSpPr>
        <p:spPr>
          <a:xfrm>
            <a:off x="5648586" y="1427644"/>
            <a:ext cx="390769" cy="39076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700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5-Point Star 41"/>
          <p:cNvSpPr/>
          <p:nvPr/>
        </p:nvSpPr>
        <p:spPr>
          <a:xfrm>
            <a:off x="6110549" y="1425263"/>
            <a:ext cx="390769" cy="39076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700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5-Point Star 42"/>
          <p:cNvSpPr/>
          <p:nvPr/>
        </p:nvSpPr>
        <p:spPr>
          <a:xfrm>
            <a:off x="4684179" y="1439549"/>
            <a:ext cx="390769" cy="39076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700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5-Point Star 43"/>
          <p:cNvSpPr/>
          <p:nvPr/>
        </p:nvSpPr>
        <p:spPr>
          <a:xfrm>
            <a:off x="5181861" y="1437168"/>
            <a:ext cx="390769" cy="39076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700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5-Point Star 44"/>
          <p:cNvSpPr/>
          <p:nvPr/>
        </p:nvSpPr>
        <p:spPr>
          <a:xfrm>
            <a:off x="4217455" y="1430023"/>
            <a:ext cx="390769" cy="39076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D700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3CA2E-6495-0747-8A4B-B4FE3FD4DE6D}"/>
              </a:ext>
            </a:extLst>
          </p:cNvPr>
          <p:cNvSpPr txBox="1"/>
          <p:nvPr/>
        </p:nvSpPr>
        <p:spPr>
          <a:xfrm>
            <a:off x="2222500" y="4390371"/>
            <a:ext cx="635462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다양한 기능들을 상단에 보기 쉽게 구성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음식 메뉴들을 카테고리</a:t>
            </a:r>
            <a:r>
              <a:rPr lang="en-US" altLang="ko-KR" sz="1600" dirty="0"/>
              <a:t>, </a:t>
            </a:r>
            <a:r>
              <a:rPr lang="ko-KR" altLang="en-US" sz="1600" dirty="0"/>
              <a:t>음식 별로 검색할 수 있게 나누어 분류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질문을 통한 음식을 추천해주는 기능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음식 월드컵을 통한 재미요소 기능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7B4D4-DB21-894A-8D89-9C8CED03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104" y="892365"/>
            <a:ext cx="2907404" cy="59224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1550424" cy="52322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성능비교</a:t>
            </a:r>
            <a:endParaRPr lang="ko-KR" alt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6EC418E-79BC-0A4C-B36D-0160F27EE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834194"/>
            <a:ext cx="9493600" cy="2697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222500" y="543062"/>
            <a:ext cx="2340705" cy="52322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기능 요구사항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5630" b="5630"/>
          <a:stretch>
            <a:fillRect/>
          </a:stretch>
        </p:blipFill>
        <p:spPr>
          <a:xfrm>
            <a:off x="3594317" y="3762895"/>
            <a:ext cx="2300288" cy="198278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780" b="3780"/>
          <a:stretch>
            <a:fillRect/>
          </a:stretch>
        </p:blipFill>
        <p:spPr>
          <a:xfrm>
            <a:off x="7195612" y="3767000"/>
            <a:ext cx="2300288" cy="198278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3796645" y="5851145"/>
            <a:ext cx="5517287" cy="454099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개발 언어 </a:t>
            </a:r>
            <a:r>
              <a:rPr lang="en-US" altLang="ko-KR" dirty="0"/>
              <a:t>: JAVA</a:t>
            </a:r>
            <a:r>
              <a:rPr lang="ko-KR" altLang="en-US" dirty="0"/>
              <a:t>                                개발 도구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Eclipse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2696100" y="1298196"/>
            <a:ext cx="8151549" cy="1254318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메뉴 추천 </a:t>
            </a:r>
            <a:r>
              <a:rPr lang="ko-KR" altLang="en-US" dirty="0" err="1"/>
              <a:t>프로그램’은</a:t>
            </a:r>
            <a:r>
              <a:rPr lang="ko-KR" altLang="en-US" dirty="0"/>
              <a:t> 로그인과 회원가입 등 기본적인 기능을 제공하고 메뉴를 랜덤으로 추천해주고 검색할 수 있는 기능</a:t>
            </a:r>
            <a:r>
              <a:rPr lang="en-US" altLang="ko-KR" dirty="0"/>
              <a:t>, </a:t>
            </a:r>
            <a:r>
              <a:rPr lang="ko-KR" altLang="en-US" dirty="0"/>
              <a:t>다른 회원들과 정보를 주고받을 수 있는 게시판 기능</a:t>
            </a:r>
            <a:r>
              <a:rPr lang="en-US" altLang="ko-KR" dirty="0"/>
              <a:t>, </a:t>
            </a:r>
            <a:r>
              <a:rPr lang="ko-KR" altLang="en-US" dirty="0" err="1"/>
              <a:t>즐겨찾기를</a:t>
            </a:r>
            <a:r>
              <a:rPr lang="ko-KR" altLang="en-US" dirty="0"/>
              <a:t> 이용한 음식점 정보 저장 등을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텍스트 개체 틀 1"/>
          <p:cNvSpPr>
            <a:spLocks noGrp="1"/>
          </p:cNvSpPr>
          <p:nvPr/>
        </p:nvSpPr>
        <p:spPr>
          <a:xfrm>
            <a:off x="2160586" y="3167390"/>
            <a:ext cx="27189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시스템 요구사항</a:t>
            </a:r>
          </a:p>
        </p:txBody>
      </p:sp>
      <p:cxnSp>
        <p:nvCxnSpPr>
          <p:cNvPr id="13" name="Straight Connector 12"/>
          <p:cNvCxnSpPr>
            <a:cxnSpLocks/>
            <a:stCxn id="12" idx="3"/>
          </p:cNvCxnSpPr>
          <p:nvPr/>
        </p:nvCxnSpPr>
        <p:spPr>
          <a:xfrm>
            <a:off x="4879496" y="3429000"/>
            <a:ext cx="6842206" cy="1382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3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2340705" cy="5232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사용자 스토리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9261D6E-8C9B-E740-9B76-A34DDF6F2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03" y="1199757"/>
            <a:ext cx="9626600" cy="474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2222500" y="543062"/>
            <a:ext cx="3706464" cy="52322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유스케이스</a:t>
            </a:r>
            <a:r>
              <a:rPr lang="ko-KR" altLang="en-US" dirty="0"/>
              <a:t> 다이어그램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19D8694-5EB8-144F-AEDE-8D1E24960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05" y="1066282"/>
            <a:ext cx="6958082" cy="5540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222500" y="543062"/>
            <a:ext cx="1550424" cy="523220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액터목록</a:t>
            </a:r>
            <a:endParaRPr lang="ko-KR" altLang="en-US" dirty="0"/>
          </a:p>
        </p:txBody>
      </p:sp>
      <p:sp>
        <p:nvSpPr>
          <p:cNvPr id="12" name="텍스트 개체 틀 1"/>
          <p:cNvSpPr>
            <a:spLocks noGrp="1"/>
          </p:cNvSpPr>
          <p:nvPr/>
        </p:nvSpPr>
        <p:spPr>
          <a:xfrm>
            <a:off x="2144402" y="3256169"/>
            <a:ext cx="27189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8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유스케이스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/>
                <a:ea typeface="나눔명조"/>
                <a:cs typeface="+mn-cs"/>
              </a:rPr>
              <a:t> 목록</a:t>
            </a:r>
          </a:p>
        </p:txBody>
      </p:sp>
      <p:cxnSp>
        <p:nvCxnSpPr>
          <p:cNvPr id="13" name="Straight Connector 12"/>
          <p:cNvCxnSpPr>
            <a:cxnSpLocks/>
            <a:stCxn id="12" idx="3"/>
          </p:cNvCxnSpPr>
          <p:nvPr/>
        </p:nvCxnSpPr>
        <p:spPr>
          <a:xfrm>
            <a:off x="4863312" y="3517779"/>
            <a:ext cx="6842206" cy="1382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E0E898F6-A164-FE4F-9494-C85386907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65" y="1000789"/>
            <a:ext cx="6285476" cy="2181026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DF063BF-5C7B-384C-B300-8EE48C478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12" y="3853743"/>
            <a:ext cx="7966996" cy="26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866</Words>
  <Application>Microsoft Macintosh PowerPoint</Application>
  <PresentationFormat>Widescreen</PresentationFormat>
  <Paragraphs>107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맑은 고딕</vt:lpstr>
      <vt:lpstr>나눔명조</vt:lpstr>
      <vt:lpstr>나눔명조 bold</vt:lpstr>
      <vt:lpstr>나눔명조 ExtraBold</vt:lpstr>
      <vt:lpstr>Arial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gookdori</dc:creator>
  <cp:lastModifiedBy>조영문</cp:lastModifiedBy>
  <cp:revision>61</cp:revision>
  <dcterms:created xsi:type="dcterms:W3CDTF">2020-06-12T07:01:48Z</dcterms:created>
  <dcterms:modified xsi:type="dcterms:W3CDTF">2021-11-04T16:11:14Z</dcterms:modified>
  <cp:version>1000.0000.01</cp:version>
</cp:coreProperties>
</file>